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67" r:id="rId3"/>
    <p:sldId id="260" r:id="rId4"/>
    <p:sldId id="276" r:id="rId5"/>
    <p:sldId id="354" r:id="rId6"/>
    <p:sldId id="277" r:id="rId7"/>
    <p:sldId id="298" r:id="rId8"/>
    <p:sldId id="270" r:id="rId9"/>
    <p:sldId id="299" r:id="rId10"/>
    <p:sldId id="300" r:id="rId11"/>
    <p:sldId id="307" r:id="rId12"/>
    <p:sldId id="25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268" r:id="rId24"/>
    <p:sldId id="318" r:id="rId25"/>
    <p:sldId id="319" r:id="rId26"/>
    <p:sldId id="320" r:id="rId27"/>
    <p:sldId id="321" r:id="rId28"/>
    <p:sldId id="264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35" r:id="rId37"/>
    <p:sldId id="336" r:id="rId38"/>
    <p:sldId id="337" r:id="rId39"/>
    <p:sldId id="338" r:id="rId40"/>
    <p:sldId id="341" r:id="rId41"/>
    <p:sldId id="342" r:id="rId42"/>
    <p:sldId id="340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29" r:id="rId54"/>
    <p:sldId id="334" r:id="rId55"/>
    <p:sldId id="330" r:id="rId56"/>
    <p:sldId id="331" r:id="rId57"/>
    <p:sldId id="332" r:id="rId58"/>
    <p:sldId id="333" r:id="rId59"/>
    <p:sldId id="302" r:id="rId60"/>
    <p:sldId id="306" r:id="rId61"/>
    <p:sldId id="301" r:id="rId62"/>
    <p:sldId id="304" r:id="rId63"/>
    <p:sldId id="303" r:id="rId64"/>
    <p:sldId id="305" r:id="rId65"/>
    <p:sldId id="27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ats.com\homefolders\user-data\david.clubbs\R&amp;D\RESISTANCE\PERFORMANCE\PBREG%2024XO%2035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ats.com\homefolders\user-data\david.clubbs\R&amp;D\RESISTANCE\PERFORMANCE\PBREG%2024XO%2035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ats.com\homefolders\user-data\david.clubbs\R&amp;D\RESISTANCE\PERFORMANCE\PB_REG_30XO_TW_F350USA2_SWSII21_04-19-2024_OC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ats.com\homefolders\user-data\david.clubbs\R&amp;D\RESISTANCE\PERFORMANCE\PB_REG_30XO_TW_F350USA2_SWSII21_04-19-2024_OC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ats.com\homefolders\user-data\david.clubbs\R&amp;D\RESISTANCE\PERFORMANCE\PB_REG_34CC_TRI_F350XSA2_23SWSII_03-07-2024_OCC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ats.com\homefolders\user-data\david.clubbs\R&amp;D\RESISTANCE\PERFORMANCE\PB_REG_34CC_TRI_F350XSA2_23SWSII_03-07-2024_OCC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24XO</a:t>
            </a:r>
            <a:r>
              <a:rPr lang="en-US" sz="2000" baseline="0" dirty="0"/>
              <a:t> PERFORMANCE DATA F300 vs F350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F300 SPEED</c:v>
          </c:tx>
          <c:spPr>
            <a:ln w="22225" cap="rnd">
              <a:solidFill>
                <a:srgbClr val="92D050"/>
              </a:solidFill>
            </a:ln>
            <a:effectLst/>
          </c:spPr>
          <c:marker>
            <c:symbol val="none"/>
          </c:marker>
          <c:xVal>
            <c:numRef>
              <c:f>Sheet1!$A$3:$A$13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Sheet1!$B$3:$B$13</c:f>
              <c:numCache>
                <c:formatCode>General</c:formatCode>
                <c:ptCount val="11"/>
                <c:pt idx="0">
                  <c:v>5.2</c:v>
                </c:pt>
                <c:pt idx="1">
                  <c:v>7</c:v>
                </c:pt>
                <c:pt idx="2">
                  <c:v>8.1999999999999993</c:v>
                </c:pt>
                <c:pt idx="3">
                  <c:v>9.1</c:v>
                </c:pt>
                <c:pt idx="4">
                  <c:v>13.2</c:v>
                </c:pt>
                <c:pt idx="5">
                  <c:v>26.3</c:v>
                </c:pt>
                <c:pt idx="6">
                  <c:v>33.299999999999997</c:v>
                </c:pt>
                <c:pt idx="7">
                  <c:v>37.5</c:v>
                </c:pt>
                <c:pt idx="8">
                  <c:v>42.1</c:v>
                </c:pt>
                <c:pt idx="9">
                  <c:v>47</c:v>
                </c:pt>
                <c:pt idx="10">
                  <c:v>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266-47D2-9C80-AA392006D599}"/>
            </c:ext>
          </c:extLst>
        </c:ser>
        <c:ser>
          <c:idx val="2"/>
          <c:order val="2"/>
          <c:tx>
            <c:v>F350 SPEED</c:v>
          </c:tx>
          <c:spPr>
            <a:ln w="22225" cap="rnd">
              <a:solidFill>
                <a:srgbClr val="00B0F0"/>
              </a:solidFill>
            </a:ln>
            <a:effectLst/>
          </c:spPr>
          <c:marker>
            <c:symbol val="none"/>
          </c:marker>
          <c:xVal>
            <c:numRef>
              <c:f>Sheet1!$A$17:$A$27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Sheet1!$B$17:$B$27</c:f>
              <c:numCache>
                <c:formatCode>General</c:formatCode>
                <c:ptCount val="11"/>
                <c:pt idx="0">
                  <c:v>5.05</c:v>
                </c:pt>
                <c:pt idx="1">
                  <c:v>6.9</c:v>
                </c:pt>
                <c:pt idx="2">
                  <c:v>8.1999999999999993</c:v>
                </c:pt>
                <c:pt idx="3">
                  <c:v>9.3000000000000007</c:v>
                </c:pt>
                <c:pt idx="4">
                  <c:v>11.95</c:v>
                </c:pt>
                <c:pt idx="5">
                  <c:v>28.2</c:v>
                </c:pt>
                <c:pt idx="6">
                  <c:v>34.549999999999997</c:v>
                </c:pt>
                <c:pt idx="7">
                  <c:v>39.6</c:v>
                </c:pt>
                <c:pt idx="8">
                  <c:v>44.400000000000006</c:v>
                </c:pt>
                <c:pt idx="9">
                  <c:v>50</c:v>
                </c:pt>
                <c:pt idx="10">
                  <c:v>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266-47D2-9C80-AA392006D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4842079"/>
        <c:axId val="2114844479"/>
      </c:scatterChart>
      <c:scatterChart>
        <c:scatterStyle val="smooth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114841119"/>
        <c:axId val="2114840639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F300 MPG</c:v>
                </c:tx>
                <c:spPr>
                  <a:ln w="22225" cap="rnd">
                    <a:solidFill>
                      <a:srgbClr val="00B050"/>
                    </a:solidFill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Sheet1!$A$3:$A$13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1000</c:v>
                      </c:pt>
                      <c:pt idx="1">
                        <c:v>1500</c:v>
                      </c:pt>
                      <c:pt idx="2">
                        <c:v>2000</c:v>
                      </c:pt>
                      <c:pt idx="3">
                        <c:v>2500</c:v>
                      </c:pt>
                      <c:pt idx="4">
                        <c:v>3000</c:v>
                      </c:pt>
                      <c:pt idx="5">
                        <c:v>3500</c:v>
                      </c:pt>
                      <c:pt idx="6">
                        <c:v>4000</c:v>
                      </c:pt>
                      <c:pt idx="7">
                        <c:v>4500</c:v>
                      </c:pt>
                      <c:pt idx="8">
                        <c:v>5000</c:v>
                      </c:pt>
                      <c:pt idx="9">
                        <c:v>5500</c:v>
                      </c:pt>
                      <c:pt idx="10">
                        <c:v>6000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Sheet1!$D$3:$D$13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1"/>
                      <c:pt idx="0">
                        <c:v>4</c:v>
                      </c:pt>
                      <c:pt idx="1">
                        <c:v>3.1818181818181817</c:v>
                      </c:pt>
                      <c:pt idx="2">
                        <c:v>2.2777777777777777</c:v>
                      </c:pt>
                      <c:pt idx="3">
                        <c:v>1.5689655172413792</c:v>
                      </c:pt>
                      <c:pt idx="4">
                        <c:v>1.6708860759493669</c:v>
                      </c:pt>
                      <c:pt idx="5">
                        <c:v>2.9550561797752808</c:v>
                      </c:pt>
                      <c:pt idx="6">
                        <c:v>2.7749999999999999</c:v>
                      </c:pt>
                      <c:pt idx="7">
                        <c:v>2.4509803921568625</c:v>
                      </c:pt>
                      <c:pt idx="8">
                        <c:v>2.105</c:v>
                      </c:pt>
                      <c:pt idx="9">
                        <c:v>1.8951612903225805</c:v>
                      </c:pt>
                      <c:pt idx="10">
                        <c:v>1.893939393939394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8266-47D2-9C80-AA392006D599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F350 MPG</c:v>
                </c:tx>
                <c:spPr>
                  <a:ln w="22225" cap="rnd">
                    <a:solidFill>
                      <a:srgbClr val="0070C0"/>
                    </a:solidFill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Sheet1!$A$17:$A$27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1000</c:v>
                      </c:pt>
                      <c:pt idx="1">
                        <c:v>1500</c:v>
                      </c:pt>
                      <c:pt idx="2">
                        <c:v>2000</c:v>
                      </c:pt>
                      <c:pt idx="3">
                        <c:v>2500</c:v>
                      </c:pt>
                      <c:pt idx="4">
                        <c:v>3000</c:v>
                      </c:pt>
                      <c:pt idx="5">
                        <c:v>3500</c:v>
                      </c:pt>
                      <c:pt idx="6">
                        <c:v>4000</c:v>
                      </c:pt>
                      <c:pt idx="7">
                        <c:v>4500</c:v>
                      </c:pt>
                      <c:pt idx="8">
                        <c:v>5000</c:v>
                      </c:pt>
                      <c:pt idx="9">
                        <c:v>5500</c:v>
                      </c:pt>
                      <c:pt idx="10">
                        <c:v>6000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Sheet1!$D$17:$D$27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1"/>
                      <c:pt idx="0">
                        <c:v>4.208333333333333</c:v>
                      </c:pt>
                      <c:pt idx="1">
                        <c:v>3.2857142857142856</c:v>
                      </c:pt>
                      <c:pt idx="2">
                        <c:v>2.1578947368421053</c:v>
                      </c:pt>
                      <c:pt idx="3">
                        <c:v>1.4090909090909092</c:v>
                      </c:pt>
                      <c:pt idx="4">
                        <c:v>1.3277777777777777</c:v>
                      </c:pt>
                      <c:pt idx="5">
                        <c:v>2.9528795811518322</c:v>
                      </c:pt>
                      <c:pt idx="6">
                        <c:v>2.7204724409448819</c:v>
                      </c:pt>
                      <c:pt idx="7">
                        <c:v>2.563106796116505</c:v>
                      </c:pt>
                      <c:pt idx="8">
                        <c:v>2.1397590361445786</c:v>
                      </c:pt>
                      <c:pt idx="9">
                        <c:v>1.773049645390071</c:v>
                      </c:pt>
                      <c:pt idx="10">
                        <c:v>1.8512396694214877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266-47D2-9C80-AA392006D599}"/>
                  </c:ext>
                </c:extLst>
              </c15:ser>
            </c15:filteredScatterSeries>
          </c:ext>
        </c:extLst>
      </c:scatterChart>
      <c:valAx>
        <c:axId val="21148420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844479"/>
        <c:crosses val="autoZero"/>
        <c:crossBetween val="midCat"/>
      </c:valAx>
      <c:valAx>
        <c:axId val="2114844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842079"/>
        <c:crosses val="autoZero"/>
        <c:crossBetween val="midCat"/>
      </c:valAx>
      <c:valAx>
        <c:axId val="211484063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841119"/>
        <c:crosses val="max"/>
        <c:crossBetween val="midCat"/>
      </c:valAx>
      <c:valAx>
        <c:axId val="211484111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148406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24XO</a:t>
            </a:r>
            <a:r>
              <a:rPr lang="en-US" sz="1800" baseline="0" dirty="0"/>
              <a:t> </a:t>
            </a:r>
            <a:r>
              <a:rPr lang="en-US" sz="2000" baseline="0" dirty="0"/>
              <a:t>PERFORMANCE</a:t>
            </a:r>
            <a:r>
              <a:rPr lang="en-US" sz="1800" baseline="0" dirty="0"/>
              <a:t> DATA F300 vs F350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F300 SPEED</c:v>
          </c:tx>
          <c:spPr>
            <a:ln w="22225" cap="rnd">
              <a:solidFill>
                <a:srgbClr val="92D050"/>
              </a:solidFill>
            </a:ln>
            <a:effectLst/>
          </c:spPr>
          <c:marker>
            <c:symbol val="none"/>
          </c:marker>
          <c:xVal>
            <c:numRef>
              <c:f>Sheet1!$A$3:$A$13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Sheet1!$B$3:$B$13</c:f>
              <c:numCache>
                <c:formatCode>General</c:formatCode>
                <c:ptCount val="11"/>
                <c:pt idx="0">
                  <c:v>5.2</c:v>
                </c:pt>
                <c:pt idx="1">
                  <c:v>7</c:v>
                </c:pt>
                <c:pt idx="2">
                  <c:v>8.1999999999999993</c:v>
                </c:pt>
                <c:pt idx="3">
                  <c:v>9.1</c:v>
                </c:pt>
                <c:pt idx="4">
                  <c:v>13.2</c:v>
                </c:pt>
                <c:pt idx="5">
                  <c:v>26.3</c:v>
                </c:pt>
                <c:pt idx="6">
                  <c:v>33.299999999999997</c:v>
                </c:pt>
                <c:pt idx="7">
                  <c:v>37.5</c:v>
                </c:pt>
                <c:pt idx="8">
                  <c:v>42.1</c:v>
                </c:pt>
                <c:pt idx="9">
                  <c:v>47</c:v>
                </c:pt>
                <c:pt idx="10">
                  <c:v>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40-4B06-AA4C-074308DA412A}"/>
            </c:ext>
          </c:extLst>
        </c:ser>
        <c:ser>
          <c:idx val="2"/>
          <c:order val="2"/>
          <c:tx>
            <c:v>F350 SPEED</c:v>
          </c:tx>
          <c:spPr>
            <a:ln w="22225" cap="rnd">
              <a:solidFill>
                <a:srgbClr val="00B0F0"/>
              </a:solidFill>
            </a:ln>
            <a:effectLst/>
          </c:spPr>
          <c:marker>
            <c:symbol val="none"/>
          </c:marker>
          <c:xVal>
            <c:numRef>
              <c:f>Sheet1!$A$17:$A$27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Sheet1!$B$17:$B$27</c:f>
              <c:numCache>
                <c:formatCode>General</c:formatCode>
                <c:ptCount val="11"/>
                <c:pt idx="0">
                  <c:v>5.05</c:v>
                </c:pt>
                <c:pt idx="1">
                  <c:v>6.9</c:v>
                </c:pt>
                <c:pt idx="2">
                  <c:v>8.1999999999999993</c:v>
                </c:pt>
                <c:pt idx="3">
                  <c:v>9.3000000000000007</c:v>
                </c:pt>
                <c:pt idx="4">
                  <c:v>11.95</c:v>
                </c:pt>
                <c:pt idx="5">
                  <c:v>28.2</c:v>
                </c:pt>
                <c:pt idx="6">
                  <c:v>34.549999999999997</c:v>
                </c:pt>
                <c:pt idx="7">
                  <c:v>39.6</c:v>
                </c:pt>
                <c:pt idx="8">
                  <c:v>44.400000000000006</c:v>
                </c:pt>
                <c:pt idx="9">
                  <c:v>50</c:v>
                </c:pt>
                <c:pt idx="10">
                  <c:v>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140-4B06-AA4C-074308DA41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4842079"/>
        <c:axId val="2114844479"/>
      </c:scatterChart>
      <c:scatterChart>
        <c:scatterStyle val="smoothMarker"/>
        <c:varyColors val="0"/>
        <c:ser>
          <c:idx val="1"/>
          <c:order val="1"/>
          <c:tx>
            <c:v>F300 MPG</c:v>
          </c:tx>
          <c:spPr>
            <a:ln w="22225" cap="rnd">
              <a:solidFill>
                <a:srgbClr val="00B050"/>
              </a:solidFill>
            </a:ln>
            <a:effectLst/>
          </c:spPr>
          <c:marker>
            <c:symbol val="none"/>
          </c:marker>
          <c:xVal>
            <c:numRef>
              <c:f>Sheet1!$A$3:$A$13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Sheet1!$D$3:$D$13</c:f>
              <c:numCache>
                <c:formatCode>_(* #,##0.00_);_(* \(#,##0.00\);_(* "-"??_);_(@_)</c:formatCode>
                <c:ptCount val="11"/>
                <c:pt idx="0">
                  <c:v>4</c:v>
                </c:pt>
                <c:pt idx="1">
                  <c:v>3.1818181818181817</c:v>
                </c:pt>
                <c:pt idx="2">
                  <c:v>2.2777777777777777</c:v>
                </c:pt>
                <c:pt idx="3">
                  <c:v>1.5689655172413792</c:v>
                </c:pt>
                <c:pt idx="4">
                  <c:v>1.6708860759493669</c:v>
                </c:pt>
                <c:pt idx="5">
                  <c:v>2.9550561797752808</c:v>
                </c:pt>
                <c:pt idx="6">
                  <c:v>2.7749999999999999</c:v>
                </c:pt>
                <c:pt idx="7">
                  <c:v>2.4509803921568625</c:v>
                </c:pt>
                <c:pt idx="8">
                  <c:v>2.105</c:v>
                </c:pt>
                <c:pt idx="9">
                  <c:v>1.8951612903225805</c:v>
                </c:pt>
                <c:pt idx="10">
                  <c:v>1.893939393939394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140-4B06-AA4C-074308DA412A}"/>
            </c:ext>
          </c:extLst>
        </c:ser>
        <c:ser>
          <c:idx val="3"/>
          <c:order val="3"/>
          <c:tx>
            <c:v>F350 MPG</c:v>
          </c:tx>
          <c:spPr>
            <a:ln w="22225" cap="rnd">
              <a:solidFill>
                <a:srgbClr val="0070C0"/>
              </a:solidFill>
            </a:ln>
            <a:effectLst/>
          </c:spPr>
          <c:marker>
            <c:symbol val="none"/>
          </c:marker>
          <c:xVal>
            <c:numRef>
              <c:f>Sheet1!$A$17:$A$27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Sheet1!$D$17:$D$27</c:f>
              <c:numCache>
                <c:formatCode>_(* #,##0.00_);_(* \(#,##0.00\);_(* "-"??_);_(@_)</c:formatCode>
                <c:ptCount val="11"/>
                <c:pt idx="0">
                  <c:v>4.208333333333333</c:v>
                </c:pt>
                <c:pt idx="1">
                  <c:v>3.2857142857142856</c:v>
                </c:pt>
                <c:pt idx="2">
                  <c:v>2.1578947368421053</c:v>
                </c:pt>
                <c:pt idx="3">
                  <c:v>1.4090909090909092</c:v>
                </c:pt>
                <c:pt idx="4">
                  <c:v>1.3277777777777777</c:v>
                </c:pt>
                <c:pt idx="5">
                  <c:v>2.9528795811518322</c:v>
                </c:pt>
                <c:pt idx="6">
                  <c:v>2.7204724409448819</c:v>
                </c:pt>
                <c:pt idx="7">
                  <c:v>2.563106796116505</c:v>
                </c:pt>
                <c:pt idx="8">
                  <c:v>2.1397590361445786</c:v>
                </c:pt>
                <c:pt idx="9">
                  <c:v>1.773049645390071</c:v>
                </c:pt>
                <c:pt idx="10">
                  <c:v>1.8512396694214877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140-4B06-AA4C-074308DA41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4841119"/>
        <c:axId val="2114840639"/>
      </c:scatterChart>
      <c:valAx>
        <c:axId val="21148420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844479"/>
        <c:crosses val="autoZero"/>
        <c:crossBetween val="midCat"/>
      </c:valAx>
      <c:valAx>
        <c:axId val="2114844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842079"/>
        <c:crosses val="autoZero"/>
        <c:crossBetween val="midCat"/>
      </c:valAx>
      <c:valAx>
        <c:axId val="211484063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841119"/>
        <c:crosses val="max"/>
        <c:crossBetween val="midCat"/>
      </c:valAx>
      <c:valAx>
        <c:axId val="211484111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148406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30XO</a:t>
            </a:r>
            <a:r>
              <a:rPr lang="en-US" sz="2000" baseline="0"/>
              <a:t> PERFORMANCE DATA F300 vs F350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F350 SPEED</c:v>
          </c:tx>
          <c:spPr>
            <a:ln w="22225" cap="rnd"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Sheet1!$A$72:$A$82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Sheet1!$B$72:$B$82</c:f>
              <c:numCache>
                <c:formatCode>0.0</c:formatCode>
                <c:ptCount val="11"/>
                <c:pt idx="0">
                  <c:v>6.15</c:v>
                </c:pt>
                <c:pt idx="1">
                  <c:v>8.3500000000000014</c:v>
                </c:pt>
                <c:pt idx="2">
                  <c:v>9.9499999999999993</c:v>
                </c:pt>
                <c:pt idx="3">
                  <c:v>14.55</c:v>
                </c:pt>
                <c:pt idx="4">
                  <c:v>25.799999999999997</c:v>
                </c:pt>
                <c:pt idx="5">
                  <c:v>34.25</c:v>
                </c:pt>
                <c:pt idx="6">
                  <c:v>39.950000000000003</c:v>
                </c:pt>
                <c:pt idx="7">
                  <c:v>45.2</c:v>
                </c:pt>
                <c:pt idx="8">
                  <c:v>50.45</c:v>
                </c:pt>
                <c:pt idx="9">
                  <c:v>56.6</c:v>
                </c:pt>
                <c:pt idx="10">
                  <c:v>62.65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D61-49AC-85EB-6582735CC470}"/>
            </c:ext>
          </c:extLst>
        </c:ser>
        <c:ser>
          <c:idx val="2"/>
          <c:order val="2"/>
          <c:tx>
            <c:v>F300 SPEED</c:v>
          </c:tx>
          <c:spPr>
            <a:ln w="22225" cap="rnd">
              <a:solidFill>
                <a:srgbClr val="00B050"/>
              </a:solidFill>
            </a:ln>
            <a:effectLst/>
          </c:spPr>
          <c:marker>
            <c:symbol val="none"/>
          </c:marker>
          <c:xVal>
            <c:numRef>
              <c:f>Sheet1!$A$91:$A$101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Sheet1!$B$91:$B$101</c:f>
              <c:numCache>
                <c:formatCode>0.0</c:formatCode>
                <c:ptCount val="11"/>
                <c:pt idx="0">
                  <c:v>5.7</c:v>
                </c:pt>
                <c:pt idx="1">
                  <c:v>8</c:v>
                </c:pt>
                <c:pt idx="2">
                  <c:v>9.6</c:v>
                </c:pt>
                <c:pt idx="3">
                  <c:v>14.2</c:v>
                </c:pt>
                <c:pt idx="4">
                  <c:v>24.7</c:v>
                </c:pt>
                <c:pt idx="5">
                  <c:v>32.5</c:v>
                </c:pt>
                <c:pt idx="6">
                  <c:v>38.4</c:v>
                </c:pt>
                <c:pt idx="7">
                  <c:v>43.4</c:v>
                </c:pt>
                <c:pt idx="8">
                  <c:v>48.7</c:v>
                </c:pt>
                <c:pt idx="9">
                  <c:v>54.1</c:v>
                </c:pt>
                <c:pt idx="10">
                  <c:v>56.6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D61-49AC-85EB-6582735CC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6902239"/>
        <c:axId val="150908335"/>
      </c:scatterChart>
      <c:scatterChart>
        <c:scatterStyle val="smooth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847072335"/>
        <c:axId val="1851077583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F350 MPG</c:v>
                </c:tx>
                <c:spPr>
                  <a:ln w="22225" cap="rnd">
                    <a:solidFill>
                      <a:srgbClr val="00B0F0"/>
                    </a:solidFill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Sheet1!$A$72:$A$82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1000</c:v>
                      </c:pt>
                      <c:pt idx="1">
                        <c:v>1500</c:v>
                      </c:pt>
                      <c:pt idx="2">
                        <c:v>2000</c:v>
                      </c:pt>
                      <c:pt idx="3">
                        <c:v>2500</c:v>
                      </c:pt>
                      <c:pt idx="4">
                        <c:v>3000</c:v>
                      </c:pt>
                      <c:pt idx="5">
                        <c:v>3500</c:v>
                      </c:pt>
                      <c:pt idx="6">
                        <c:v>4000</c:v>
                      </c:pt>
                      <c:pt idx="7">
                        <c:v>4500</c:v>
                      </c:pt>
                      <c:pt idx="8">
                        <c:v>5000</c:v>
                      </c:pt>
                      <c:pt idx="9">
                        <c:v>5500</c:v>
                      </c:pt>
                      <c:pt idx="10">
                        <c:v>6000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Sheet1!$D$72:$D$82</c15:sqref>
                        </c15:formulaRef>
                      </c:ext>
                    </c:extLst>
                    <c:numCache>
                      <c:formatCode>0.00</c:formatCode>
                      <c:ptCount val="11"/>
                      <c:pt idx="0">
                        <c:v>2.4117647058823533</c:v>
                      </c:pt>
                      <c:pt idx="1">
                        <c:v>1.9195402298850579</c:v>
                      </c:pt>
                      <c:pt idx="2">
                        <c:v>1.3266666666666667</c:v>
                      </c:pt>
                      <c:pt idx="3">
                        <c:v>1.2226890756302522</c:v>
                      </c:pt>
                      <c:pt idx="4">
                        <c:v>1.6973684210526314</c:v>
                      </c:pt>
                      <c:pt idx="5">
                        <c:v>1.8218085106382982</c:v>
                      </c:pt>
                      <c:pt idx="6">
                        <c:v>1.5916334661354581</c:v>
                      </c:pt>
                      <c:pt idx="7">
                        <c:v>1.486842105263158</c:v>
                      </c:pt>
                      <c:pt idx="8">
                        <c:v>1.1997621878715816</c:v>
                      </c:pt>
                      <c:pt idx="9">
                        <c:v>1.0433179723502304</c:v>
                      </c:pt>
                      <c:pt idx="10">
                        <c:v>1.0262080262080262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AD61-49AC-85EB-6582735CC470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F300 MPG</c:v>
                </c:tx>
                <c:spPr>
                  <a:ln w="22225" cap="rnd">
                    <a:solidFill>
                      <a:srgbClr val="92D050"/>
                    </a:solidFill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Sheet1!$A$91:$A$101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1000</c:v>
                      </c:pt>
                      <c:pt idx="1">
                        <c:v>1500</c:v>
                      </c:pt>
                      <c:pt idx="2">
                        <c:v>2000</c:v>
                      </c:pt>
                      <c:pt idx="3">
                        <c:v>2500</c:v>
                      </c:pt>
                      <c:pt idx="4">
                        <c:v>3000</c:v>
                      </c:pt>
                      <c:pt idx="5">
                        <c:v>3500</c:v>
                      </c:pt>
                      <c:pt idx="6">
                        <c:v>4000</c:v>
                      </c:pt>
                      <c:pt idx="7">
                        <c:v>4500</c:v>
                      </c:pt>
                      <c:pt idx="8">
                        <c:v>5000</c:v>
                      </c:pt>
                      <c:pt idx="9">
                        <c:v>5500</c:v>
                      </c:pt>
                      <c:pt idx="10">
                        <c:v>6000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Sheet1!$D$91:$D$101</c15:sqref>
                        </c15:formulaRef>
                      </c:ext>
                    </c:extLst>
                    <c:numCache>
                      <c:formatCode>0.00</c:formatCode>
                      <c:ptCount val="11"/>
                      <c:pt idx="0">
                        <c:v>2.1111111111111112</c:v>
                      </c:pt>
                      <c:pt idx="1">
                        <c:v>1.8181818181818181</c:v>
                      </c:pt>
                      <c:pt idx="2">
                        <c:v>1.2307692307692308</c:v>
                      </c:pt>
                      <c:pt idx="3">
                        <c:v>1.2566371681415929</c:v>
                      </c:pt>
                      <c:pt idx="4">
                        <c:v>1.8296296296296295</c:v>
                      </c:pt>
                      <c:pt idx="5">
                        <c:v>1.8678160919540232</c:v>
                      </c:pt>
                      <c:pt idx="6">
                        <c:v>1.6271186440677965</c:v>
                      </c:pt>
                      <c:pt idx="7">
                        <c:v>1.4</c:v>
                      </c:pt>
                      <c:pt idx="8">
                        <c:v>1.2175</c:v>
                      </c:pt>
                      <c:pt idx="9">
                        <c:v>1.0403846153846155</c:v>
                      </c:pt>
                      <c:pt idx="10">
                        <c:v>1.0500927643784788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D61-49AC-85EB-6582735CC470}"/>
                  </c:ext>
                </c:extLst>
              </c15:ser>
            </c15:filteredScatterSeries>
          </c:ext>
        </c:extLst>
      </c:scatterChart>
      <c:valAx>
        <c:axId val="21169022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908335"/>
        <c:crosses val="autoZero"/>
        <c:crossBetween val="midCat"/>
      </c:valAx>
      <c:valAx>
        <c:axId val="15090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902239"/>
        <c:crosses val="autoZero"/>
        <c:crossBetween val="midCat"/>
      </c:valAx>
      <c:valAx>
        <c:axId val="185107758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072335"/>
        <c:crosses val="max"/>
        <c:crossBetween val="midCat"/>
      </c:valAx>
      <c:valAx>
        <c:axId val="1847072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10775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30XO</a:t>
            </a:r>
            <a:r>
              <a:rPr lang="en-US" sz="2000" baseline="0"/>
              <a:t> PERFORMANCE DATA F300 vs F350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F350 SPEED</c:v>
          </c:tx>
          <c:spPr>
            <a:ln w="22225" cap="rnd"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Sheet1!$A$72:$A$82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Sheet1!$B$72:$B$82</c:f>
              <c:numCache>
                <c:formatCode>0.0</c:formatCode>
                <c:ptCount val="11"/>
                <c:pt idx="0">
                  <c:v>6.15</c:v>
                </c:pt>
                <c:pt idx="1">
                  <c:v>8.3500000000000014</c:v>
                </c:pt>
                <c:pt idx="2">
                  <c:v>9.9499999999999993</c:v>
                </c:pt>
                <c:pt idx="3">
                  <c:v>14.55</c:v>
                </c:pt>
                <c:pt idx="4">
                  <c:v>25.799999999999997</c:v>
                </c:pt>
                <c:pt idx="5">
                  <c:v>34.25</c:v>
                </c:pt>
                <c:pt idx="6">
                  <c:v>39.950000000000003</c:v>
                </c:pt>
                <c:pt idx="7">
                  <c:v>45.2</c:v>
                </c:pt>
                <c:pt idx="8">
                  <c:v>50.45</c:v>
                </c:pt>
                <c:pt idx="9">
                  <c:v>56.6</c:v>
                </c:pt>
                <c:pt idx="10">
                  <c:v>62.65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0F2-495D-81DE-A63A52526AC0}"/>
            </c:ext>
          </c:extLst>
        </c:ser>
        <c:ser>
          <c:idx val="2"/>
          <c:order val="2"/>
          <c:tx>
            <c:v>F300 SPEED</c:v>
          </c:tx>
          <c:spPr>
            <a:ln w="22225" cap="rnd">
              <a:solidFill>
                <a:srgbClr val="00B050"/>
              </a:solidFill>
            </a:ln>
            <a:effectLst/>
          </c:spPr>
          <c:marker>
            <c:symbol val="none"/>
          </c:marker>
          <c:xVal>
            <c:numRef>
              <c:f>Sheet1!$A$91:$A$101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Sheet1!$B$91:$B$101</c:f>
              <c:numCache>
                <c:formatCode>0.0</c:formatCode>
                <c:ptCount val="11"/>
                <c:pt idx="0">
                  <c:v>5.7</c:v>
                </c:pt>
                <c:pt idx="1">
                  <c:v>8</c:v>
                </c:pt>
                <c:pt idx="2">
                  <c:v>9.6</c:v>
                </c:pt>
                <c:pt idx="3">
                  <c:v>14.2</c:v>
                </c:pt>
                <c:pt idx="4">
                  <c:v>24.7</c:v>
                </c:pt>
                <c:pt idx="5">
                  <c:v>32.5</c:v>
                </c:pt>
                <c:pt idx="6">
                  <c:v>38.4</c:v>
                </c:pt>
                <c:pt idx="7">
                  <c:v>43.4</c:v>
                </c:pt>
                <c:pt idx="8">
                  <c:v>48.7</c:v>
                </c:pt>
                <c:pt idx="9">
                  <c:v>54.1</c:v>
                </c:pt>
                <c:pt idx="10">
                  <c:v>56.6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0F2-495D-81DE-A63A52526A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6902239"/>
        <c:axId val="150908335"/>
      </c:scatterChart>
      <c:scatterChart>
        <c:scatterStyle val="smoothMarker"/>
        <c:varyColors val="0"/>
        <c:ser>
          <c:idx val="1"/>
          <c:order val="1"/>
          <c:tx>
            <c:v>F350 MPG</c:v>
          </c:tx>
          <c:spPr>
            <a:ln w="22225" cap="rnd">
              <a:solidFill>
                <a:srgbClr val="00B0F0"/>
              </a:solidFill>
            </a:ln>
            <a:effectLst/>
          </c:spPr>
          <c:marker>
            <c:symbol val="none"/>
          </c:marker>
          <c:xVal>
            <c:numRef>
              <c:f>Sheet1!$A$72:$A$82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Sheet1!$D$72:$D$82</c:f>
              <c:numCache>
                <c:formatCode>0.00</c:formatCode>
                <c:ptCount val="11"/>
                <c:pt idx="0">
                  <c:v>2.4117647058823533</c:v>
                </c:pt>
                <c:pt idx="1">
                  <c:v>1.9195402298850579</c:v>
                </c:pt>
                <c:pt idx="2">
                  <c:v>1.3266666666666667</c:v>
                </c:pt>
                <c:pt idx="3">
                  <c:v>1.2226890756302522</c:v>
                </c:pt>
                <c:pt idx="4">
                  <c:v>1.6973684210526314</c:v>
                </c:pt>
                <c:pt idx="5">
                  <c:v>1.8218085106382982</c:v>
                </c:pt>
                <c:pt idx="6">
                  <c:v>1.5916334661354581</c:v>
                </c:pt>
                <c:pt idx="7">
                  <c:v>1.486842105263158</c:v>
                </c:pt>
                <c:pt idx="8">
                  <c:v>1.1997621878715816</c:v>
                </c:pt>
                <c:pt idx="9">
                  <c:v>1.0433179723502304</c:v>
                </c:pt>
                <c:pt idx="10">
                  <c:v>1.0262080262080262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0F2-495D-81DE-A63A52526AC0}"/>
            </c:ext>
          </c:extLst>
        </c:ser>
        <c:ser>
          <c:idx val="3"/>
          <c:order val="3"/>
          <c:tx>
            <c:v>F300 MPG</c:v>
          </c:tx>
          <c:spPr>
            <a:ln w="22225" cap="rnd">
              <a:solidFill>
                <a:srgbClr val="92D050"/>
              </a:solidFill>
            </a:ln>
            <a:effectLst/>
          </c:spPr>
          <c:marker>
            <c:symbol val="none"/>
          </c:marker>
          <c:xVal>
            <c:numRef>
              <c:f>Sheet1!$A$91:$A$101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Sheet1!$D$91:$D$101</c:f>
              <c:numCache>
                <c:formatCode>0.00</c:formatCode>
                <c:ptCount val="11"/>
                <c:pt idx="0">
                  <c:v>2.1111111111111112</c:v>
                </c:pt>
                <c:pt idx="1">
                  <c:v>1.8181818181818181</c:v>
                </c:pt>
                <c:pt idx="2">
                  <c:v>1.2307692307692308</c:v>
                </c:pt>
                <c:pt idx="3">
                  <c:v>1.2566371681415929</c:v>
                </c:pt>
                <c:pt idx="4">
                  <c:v>1.8296296296296295</c:v>
                </c:pt>
                <c:pt idx="5">
                  <c:v>1.8678160919540232</c:v>
                </c:pt>
                <c:pt idx="6">
                  <c:v>1.6271186440677965</c:v>
                </c:pt>
                <c:pt idx="7">
                  <c:v>1.4</c:v>
                </c:pt>
                <c:pt idx="8">
                  <c:v>1.2175</c:v>
                </c:pt>
                <c:pt idx="9">
                  <c:v>1.0403846153846155</c:v>
                </c:pt>
                <c:pt idx="10">
                  <c:v>1.0500927643784788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0F2-495D-81DE-A63A52526A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7072335"/>
        <c:axId val="1851077583"/>
      </c:scatterChart>
      <c:valAx>
        <c:axId val="21169022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908335"/>
        <c:crosses val="autoZero"/>
        <c:crossBetween val="midCat"/>
      </c:valAx>
      <c:valAx>
        <c:axId val="15090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902239"/>
        <c:crosses val="autoZero"/>
        <c:crossBetween val="midCat"/>
      </c:valAx>
      <c:valAx>
        <c:axId val="185107758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072335"/>
        <c:crosses val="max"/>
        <c:crossBetween val="midCat"/>
      </c:valAx>
      <c:valAx>
        <c:axId val="1847072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10775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34</a:t>
            </a:r>
            <a:r>
              <a:rPr lang="en-US" sz="2000" baseline="0"/>
              <a:t> PERFORMANCE DATA F300 vs F350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F350 SPEED</c:v>
          </c:tx>
          <c:spPr>
            <a:ln w="22225" cap="rnd"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Sheet1!$A$72:$A$82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Sheet1!$B$72:$B$82</c:f>
              <c:numCache>
                <c:formatCode>0.0</c:formatCode>
                <c:ptCount val="11"/>
                <c:pt idx="0">
                  <c:v>7.1</c:v>
                </c:pt>
                <c:pt idx="1">
                  <c:v>9.6</c:v>
                </c:pt>
                <c:pt idx="2">
                  <c:v>11.4</c:v>
                </c:pt>
                <c:pt idx="3">
                  <c:v>17.3</c:v>
                </c:pt>
                <c:pt idx="4">
                  <c:v>26.8</c:v>
                </c:pt>
                <c:pt idx="5">
                  <c:v>35.4</c:v>
                </c:pt>
                <c:pt idx="6">
                  <c:v>42</c:v>
                </c:pt>
                <c:pt idx="7">
                  <c:v>49</c:v>
                </c:pt>
                <c:pt idx="8">
                  <c:v>55.65</c:v>
                </c:pt>
                <c:pt idx="9">
                  <c:v>61.55</c:v>
                </c:pt>
                <c:pt idx="10">
                  <c:v>64.45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01-4C89-A8A4-E199A4686DC8}"/>
            </c:ext>
          </c:extLst>
        </c:ser>
        <c:ser>
          <c:idx val="2"/>
          <c:order val="2"/>
          <c:tx>
            <c:v>F300 SPEED</c:v>
          </c:tx>
          <c:spPr>
            <a:ln w="22225" cap="rnd">
              <a:solidFill>
                <a:srgbClr val="00B050"/>
              </a:solidFill>
            </a:ln>
            <a:effectLst/>
          </c:spPr>
          <c:marker>
            <c:symbol val="none"/>
          </c:marker>
          <c:xVal>
            <c:numRef>
              <c:f>Sheet1!$A$91:$A$101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Sheet1!$B$91:$B$101</c:f>
              <c:numCache>
                <c:formatCode>0.0</c:formatCode>
                <c:ptCount val="11"/>
                <c:pt idx="0">
                  <c:v>7.3</c:v>
                </c:pt>
                <c:pt idx="1">
                  <c:v>9.6999999999999993</c:v>
                </c:pt>
                <c:pt idx="2">
                  <c:v>11.7</c:v>
                </c:pt>
                <c:pt idx="3">
                  <c:v>17.2</c:v>
                </c:pt>
                <c:pt idx="4">
                  <c:v>27</c:v>
                </c:pt>
                <c:pt idx="5">
                  <c:v>35.299999999999997</c:v>
                </c:pt>
                <c:pt idx="6">
                  <c:v>40.700000000000003</c:v>
                </c:pt>
                <c:pt idx="7">
                  <c:v>47.2</c:v>
                </c:pt>
                <c:pt idx="8">
                  <c:v>52.6</c:v>
                </c:pt>
                <c:pt idx="9">
                  <c:v>58</c:v>
                </c:pt>
                <c:pt idx="10">
                  <c:v>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401-4C89-A8A4-E199A4686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7564543"/>
        <c:axId val="1107565023"/>
      </c:scatterChart>
      <c:scatterChart>
        <c:scatterStyle val="smooth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115217375"/>
        <c:axId val="2115216415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F350 MPG</c:v>
                </c:tx>
                <c:spPr>
                  <a:ln w="22225" cap="rnd">
                    <a:solidFill>
                      <a:srgbClr val="00B0F0"/>
                    </a:solidFill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Sheet1!$A$72:$A$82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1000</c:v>
                      </c:pt>
                      <c:pt idx="1">
                        <c:v>1500</c:v>
                      </c:pt>
                      <c:pt idx="2">
                        <c:v>2000</c:v>
                      </c:pt>
                      <c:pt idx="3">
                        <c:v>2500</c:v>
                      </c:pt>
                      <c:pt idx="4">
                        <c:v>3000</c:v>
                      </c:pt>
                      <c:pt idx="5">
                        <c:v>3500</c:v>
                      </c:pt>
                      <c:pt idx="6">
                        <c:v>4000</c:v>
                      </c:pt>
                      <c:pt idx="7">
                        <c:v>4500</c:v>
                      </c:pt>
                      <c:pt idx="8">
                        <c:v>5000</c:v>
                      </c:pt>
                      <c:pt idx="9">
                        <c:v>5500</c:v>
                      </c:pt>
                      <c:pt idx="10">
                        <c:v>6000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Sheet1!$D$72:$D$82</c15:sqref>
                        </c15:formulaRef>
                      </c:ext>
                    </c:extLst>
                    <c:numCache>
                      <c:formatCode>0.00</c:formatCode>
                      <c:ptCount val="11"/>
                      <c:pt idx="0">
                        <c:v>1.868421052631579</c:v>
                      </c:pt>
                      <c:pt idx="1">
                        <c:v>1.3426573426573425</c:v>
                      </c:pt>
                      <c:pt idx="2">
                        <c:v>0.9083665338645418</c:v>
                      </c:pt>
                      <c:pt idx="3">
                        <c:v>0.89175257731958768</c:v>
                      </c:pt>
                      <c:pt idx="4">
                        <c:v>1.098360655737705</c:v>
                      </c:pt>
                      <c:pt idx="5">
                        <c:v>1.1530944625407167</c:v>
                      </c:pt>
                      <c:pt idx="6">
                        <c:v>1.064638783269962</c:v>
                      </c:pt>
                      <c:pt idx="7">
                        <c:v>1.0061601642710472</c:v>
                      </c:pt>
                      <c:pt idx="8">
                        <c:v>0.81718061674008813</c:v>
                      </c:pt>
                      <c:pt idx="9">
                        <c:v>0.69274057400112554</c:v>
                      </c:pt>
                      <c:pt idx="10">
                        <c:v>0.7005434782608696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D401-4C89-A8A4-E199A4686DC8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F300 MPG</c:v>
                </c:tx>
                <c:spPr>
                  <a:ln w="22225" cap="rnd">
                    <a:solidFill>
                      <a:srgbClr val="92D050"/>
                    </a:solidFill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Sheet1!$A$91:$A$101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1000</c:v>
                      </c:pt>
                      <c:pt idx="1">
                        <c:v>1500</c:v>
                      </c:pt>
                      <c:pt idx="2">
                        <c:v>2000</c:v>
                      </c:pt>
                      <c:pt idx="3">
                        <c:v>2500</c:v>
                      </c:pt>
                      <c:pt idx="4">
                        <c:v>3000</c:v>
                      </c:pt>
                      <c:pt idx="5">
                        <c:v>3500</c:v>
                      </c:pt>
                      <c:pt idx="6">
                        <c:v>4000</c:v>
                      </c:pt>
                      <c:pt idx="7">
                        <c:v>4500</c:v>
                      </c:pt>
                      <c:pt idx="8">
                        <c:v>5000</c:v>
                      </c:pt>
                      <c:pt idx="9">
                        <c:v>5500</c:v>
                      </c:pt>
                      <c:pt idx="10">
                        <c:v>6000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Sheet1!$D$91:$D$101</c15:sqref>
                        </c15:formulaRef>
                      </c:ext>
                    </c:extLst>
                    <c:numCache>
                      <c:formatCode>0.00</c:formatCode>
                      <c:ptCount val="11"/>
                      <c:pt idx="0">
                        <c:v>1.7380952380952379</c:v>
                      </c:pt>
                      <c:pt idx="1">
                        <c:v>1.3472222222222221</c:v>
                      </c:pt>
                      <c:pt idx="2">
                        <c:v>0.98319327731092432</c:v>
                      </c:pt>
                      <c:pt idx="3">
                        <c:v>0.92473118279569877</c:v>
                      </c:pt>
                      <c:pt idx="4">
                        <c:v>1.1440677966101693</c:v>
                      </c:pt>
                      <c:pt idx="5">
                        <c:v>1.1611842105263157</c:v>
                      </c:pt>
                      <c:pt idx="6">
                        <c:v>0.98786407766990292</c:v>
                      </c:pt>
                      <c:pt idx="7">
                        <c:v>0.8692449355432782</c:v>
                      </c:pt>
                      <c:pt idx="8">
                        <c:v>0.7366946778711484</c:v>
                      </c:pt>
                      <c:pt idx="9">
                        <c:v>0.6888361045130641</c:v>
                      </c:pt>
                      <c:pt idx="10">
                        <c:v>0.71933962264150941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401-4C89-A8A4-E199A4686DC8}"/>
                  </c:ext>
                </c:extLst>
              </c15:ser>
            </c15:filteredScatterSeries>
          </c:ext>
        </c:extLst>
      </c:scatterChart>
      <c:valAx>
        <c:axId val="11075645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565023"/>
        <c:crosses val="autoZero"/>
        <c:crossBetween val="midCat"/>
      </c:valAx>
      <c:valAx>
        <c:axId val="1107565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564543"/>
        <c:crosses val="autoZero"/>
        <c:crossBetween val="midCat"/>
      </c:valAx>
      <c:valAx>
        <c:axId val="211521641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5217375"/>
        <c:crosses val="max"/>
        <c:crossBetween val="midCat"/>
      </c:valAx>
      <c:valAx>
        <c:axId val="2115217375"/>
        <c:scaling>
          <c:orientation val="minMax"/>
        </c:scaling>
        <c:delete val="1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211521641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34</a:t>
            </a:r>
            <a:r>
              <a:rPr lang="en-US" sz="2000" baseline="0" dirty="0"/>
              <a:t> PERFORMANCE DATA F300 vs F350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F350 SPEED</c:v>
          </c:tx>
          <c:spPr>
            <a:ln w="22225" cap="rnd"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Sheet1!$A$72:$A$82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Sheet1!$B$72:$B$82</c:f>
              <c:numCache>
                <c:formatCode>0.0</c:formatCode>
                <c:ptCount val="11"/>
                <c:pt idx="0">
                  <c:v>7.1</c:v>
                </c:pt>
                <c:pt idx="1">
                  <c:v>9.6</c:v>
                </c:pt>
                <c:pt idx="2">
                  <c:v>11.4</c:v>
                </c:pt>
                <c:pt idx="3">
                  <c:v>17.3</c:v>
                </c:pt>
                <c:pt idx="4">
                  <c:v>26.8</c:v>
                </c:pt>
                <c:pt idx="5">
                  <c:v>35.4</c:v>
                </c:pt>
                <c:pt idx="6">
                  <c:v>42</c:v>
                </c:pt>
                <c:pt idx="7">
                  <c:v>49</c:v>
                </c:pt>
                <c:pt idx="8">
                  <c:v>55.65</c:v>
                </c:pt>
                <c:pt idx="9">
                  <c:v>61.55</c:v>
                </c:pt>
                <c:pt idx="10">
                  <c:v>64.45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36A-4126-ADE6-8DF8D566CED8}"/>
            </c:ext>
          </c:extLst>
        </c:ser>
        <c:ser>
          <c:idx val="2"/>
          <c:order val="2"/>
          <c:tx>
            <c:v>F300 SPEED</c:v>
          </c:tx>
          <c:spPr>
            <a:ln w="22225" cap="rnd">
              <a:solidFill>
                <a:srgbClr val="00B050"/>
              </a:solidFill>
            </a:ln>
            <a:effectLst/>
          </c:spPr>
          <c:marker>
            <c:symbol val="none"/>
          </c:marker>
          <c:xVal>
            <c:numRef>
              <c:f>Sheet1!$A$91:$A$101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Sheet1!$B$91:$B$101</c:f>
              <c:numCache>
                <c:formatCode>0.0</c:formatCode>
                <c:ptCount val="11"/>
                <c:pt idx="0">
                  <c:v>7.3</c:v>
                </c:pt>
                <c:pt idx="1">
                  <c:v>9.6999999999999993</c:v>
                </c:pt>
                <c:pt idx="2">
                  <c:v>11.7</c:v>
                </c:pt>
                <c:pt idx="3">
                  <c:v>17.2</c:v>
                </c:pt>
                <c:pt idx="4">
                  <c:v>27</c:v>
                </c:pt>
                <c:pt idx="5">
                  <c:v>35.299999999999997</c:v>
                </c:pt>
                <c:pt idx="6">
                  <c:v>40.700000000000003</c:v>
                </c:pt>
                <c:pt idx="7">
                  <c:v>47.2</c:v>
                </c:pt>
                <c:pt idx="8">
                  <c:v>52.6</c:v>
                </c:pt>
                <c:pt idx="9">
                  <c:v>58</c:v>
                </c:pt>
                <c:pt idx="10">
                  <c:v>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36A-4126-ADE6-8DF8D566CE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7564543"/>
        <c:axId val="1107565023"/>
      </c:scatterChart>
      <c:scatterChart>
        <c:scatterStyle val="smoothMarker"/>
        <c:varyColors val="0"/>
        <c:ser>
          <c:idx val="1"/>
          <c:order val="1"/>
          <c:tx>
            <c:v>F350 MPG</c:v>
          </c:tx>
          <c:spPr>
            <a:ln w="22225" cap="rnd">
              <a:solidFill>
                <a:srgbClr val="00B0F0"/>
              </a:solidFill>
            </a:ln>
            <a:effectLst/>
          </c:spPr>
          <c:marker>
            <c:symbol val="none"/>
          </c:marker>
          <c:xVal>
            <c:numRef>
              <c:f>Sheet1!$A$72:$A$82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Sheet1!$D$72:$D$82</c:f>
              <c:numCache>
                <c:formatCode>0.00</c:formatCode>
                <c:ptCount val="11"/>
                <c:pt idx="0">
                  <c:v>1.868421052631579</c:v>
                </c:pt>
                <c:pt idx="1">
                  <c:v>1.3426573426573425</c:v>
                </c:pt>
                <c:pt idx="2">
                  <c:v>0.9083665338645418</c:v>
                </c:pt>
                <c:pt idx="3">
                  <c:v>0.89175257731958768</c:v>
                </c:pt>
                <c:pt idx="4">
                  <c:v>1.098360655737705</c:v>
                </c:pt>
                <c:pt idx="5">
                  <c:v>1.1530944625407167</c:v>
                </c:pt>
                <c:pt idx="6">
                  <c:v>1.064638783269962</c:v>
                </c:pt>
                <c:pt idx="7">
                  <c:v>1.0061601642710472</c:v>
                </c:pt>
                <c:pt idx="8">
                  <c:v>0.81718061674008813</c:v>
                </c:pt>
                <c:pt idx="9">
                  <c:v>0.69274057400112554</c:v>
                </c:pt>
                <c:pt idx="10">
                  <c:v>0.7005434782608696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36A-4126-ADE6-8DF8D566CED8}"/>
            </c:ext>
          </c:extLst>
        </c:ser>
        <c:ser>
          <c:idx val="3"/>
          <c:order val="3"/>
          <c:tx>
            <c:v>F300 MPG</c:v>
          </c:tx>
          <c:spPr>
            <a:ln w="22225" cap="rnd">
              <a:solidFill>
                <a:srgbClr val="92D050"/>
              </a:solidFill>
            </a:ln>
            <a:effectLst/>
          </c:spPr>
          <c:marker>
            <c:symbol val="none"/>
          </c:marker>
          <c:xVal>
            <c:numRef>
              <c:f>Sheet1!$A$91:$A$101</c:f>
              <c:numCache>
                <c:formatCode>General</c:formatCode>
                <c:ptCount val="11"/>
                <c:pt idx="0">
                  <c:v>1000</c:v>
                </c:pt>
                <c:pt idx="1">
                  <c:v>1500</c:v>
                </c:pt>
                <c:pt idx="2">
                  <c:v>2000</c:v>
                </c:pt>
                <c:pt idx="3">
                  <c:v>2500</c:v>
                </c:pt>
                <c:pt idx="4">
                  <c:v>3000</c:v>
                </c:pt>
                <c:pt idx="5">
                  <c:v>3500</c:v>
                </c:pt>
                <c:pt idx="6">
                  <c:v>4000</c:v>
                </c:pt>
                <c:pt idx="7">
                  <c:v>4500</c:v>
                </c:pt>
                <c:pt idx="8">
                  <c:v>5000</c:v>
                </c:pt>
                <c:pt idx="9">
                  <c:v>5500</c:v>
                </c:pt>
                <c:pt idx="10">
                  <c:v>6000</c:v>
                </c:pt>
              </c:numCache>
            </c:numRef>
          </c:xVal>
          <c:yVal>
            <c:numRef>
              <c:f>Sheet1!$D$91:$D$101</c:f>
              <c:numCache>
                <c:formatCode>0.00</c:formatCode>
                <c:ptCount val="11"/>
                <c:pt idx="0">
                  <c:v>1.7380952380952379</c:v>
                </c:pt>
                <c:pt idx="1">
                  <c:v>1.3472222222222221</c:v>
                </c:pt>
                <c:pt idx="2">
                  <c:v>0.98319327731092432</c:v>
                </c:pt>
                <c:pt idx="3">
                  <c:v>0.92473118279569877</c:v>
                </c:pt>
                <c:pt idx="4">
                  <c:v>1.1440677966101693</c:v>
                </c:pt>
                <c:pt idx="5">
                  <c:v>1.1611842105263157</c:v>
                </c:pt>
                <c:pt idx="6">
                  <c:v>0.98786407766990292</c:v>
                </c:pt>
                <c:pt idx="7">
                  <c:v>0.8692449355432782</c:v>
                </c:pt>
                <c:pt idx="8">
                  <c:v>0.7366946778711484</c:v>
                </c:pt>
                <c:pt idx="9">
                  <c:v>0.6888361045130641</c:v>
                </c:pt>
                <c:pt idx="10">
                  <c:v>0.71933962264150941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36A-4126-ADE6-8DF8D566CE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5217375"/>
        <c:axId val="2115216415"/>
      </c:scatterChart>
      <c:valAx>
        <c:axId val="11075645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565023"/>
        <c:crosses val="autoZero"/>
        <c:crossBetween val="midCat"/>
      </c:valAx>
      <c:valAx>
        <c:axId val="1107565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564543"/>
        <c:crosses val="autoZero"/>
        <c:crossBetween val="midCat"/>
      </c:valAx>
      <c:valAx>
        <c:axId val="211521641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MPG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5217375"/>
        <c:crosses val="max"/>
        <c:crossBetween val="midCat"/>
      </c:valAx>
      <c:valAx>
        <c:axId val="2115217375"/>
        <c:scaling>
          <c:orientation val="minMax"/>
        </c:scaling>
        <c:delete val="1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211521641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0937FE-2EED-4F9A-B60D-AD5B8AFF88CF}" type="doc">
      <dgm:prSet loTypeId="urn:microsoft.com/office/officeart/2005/8/layout/list1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3C732D6-7972-4B49-B264-59F3FE59CD85}">
      <dgm:prSet custT="1"/>
      <dgm:spPr>
        <a:solidFill>
          <a:schemeClr val="bg1"/>
        </a:solidFill>
      </dgm:spPr>
      <dgm:t>
        <a:bodyPr/>
        <a:lstStyle/>
        <a:p>
          <a:r>
            <a:rPr lang="en-US" sz="1400" dirty="0">
              <a:solidFill>
                <a:schemeClr val="tx1"/>
              </a:solidFill>
            </a:rPr>
            <a:t>Testing performed with optional tower</a:t>
          </a:r>
        </a:p>
      </dgm:t>
    </dgm:pt>
    <dgm:pt modelId="{D0CB1D24-76C9-4F22-A551-C05DE00480B7}" type="parTrans" cxnId="{32306095-E425-4FED-8A9C-5D182C6F9D7E}">
      <dgm:prSet/>
      <dgm:spPr/>
      <dgm:t>
        <a:bodyPr/>
        <a:lstStyle/>
        <a:p>
          <a:endParaRPr lang="en-US" sz="3600"/>
        </a:p>
      </dgm:t>
    </dgm:pt>
    <dgm:pt modelId="{723FA85D-49EE-415D-9AB4-007F602BDFC2}" type="sibTrans" cxnId="{32306095-E425-4FED-8A9C-5D182C6F9D7E}">
      <dgm:prSet/>
      <dgm:spPr/>
      <dgm:t>
        <a:bodyPr/>
        <a:lstStyle/>
        <a:p>
          <a:endParaRPr lang="en-US" sz="3200"/>
        </a:p>
      </dgm:t>
    </dgm:pt>
    <dgm:pt modelId="{76F0AC22-EDA4-4F56-B0AD-750FF05449CD}">
      <dgm:prSet custT="1"/>
      <dgm:spPr>
        <a:solidFill>
          <a:schemeClr val="bg1"/>
        </a:solidFill>
      </dgm:spPr>
      <dgm:t>
        <a:bodyPr/>
        <a:lstStyle/>
        <a:p>
          <a:r>
            <a:rPr lang="en-US" sz="1400" dirty="0">
              <a:solidFill>
                <a:schemeClr val="tx1"/>
              </a:solidFill>
            </a:rPr>
            <a:t>Tackle Center Cabinet Revisions w/ Option</a:t>
          </a:r>
        </a:p>
      </dgm:t>
    </dgm:pt>
    <dgm:pt modelId="{87BBC143-DB76-424A-9789-D24671866117}" type="parTrans" cxnId="{2378FFD6-608B-4770-8BAF-21C4217D8F7B}">
      <dgm:prSet/>
      <dgm:spPr/>
      <dgm:t>
        <a:bodyPr/>
        <a:lstStyle/>
        <a:p>
          <a:endParaRPr lang="en-US" sz="3600"/>
        </a:p>
      </dgm:t>
    </dgm:pt>
    <dgm:pt modelId="{638B0DFC-0AD2-4925-A13E-73211A66EE94}" type="sibTrans" cxnId="{2378FFD6-608B-4770-8BAF-21C4217D8F7B}">
      <dgm:prSet/>
      <dgm:spPr/>
      <dgm:t>
        <a:bodyPr/>
        <a:lstStyle/>
        <a:p>
          <a:endParaRPr lang="en-US" sz="3200"/>
        </a:p>
      </dgm:t>
    </dgm:pt>
    <dgm:pt modelId="{E360F3A2-2FC4-4CD0-848A-7BC61B94C323}">
      <dgm:prSet custT="1"/>
      <dgm:spPr/>
      <dgm:t>
        <a:bodyPr/>
        <a:lstStyle/>
        <a:p>
          <a:r>
            <a:rPr lang="en-US" sz="1400" dirty="0"/>
            <a:t>cutting board stows just under lazz hatch</a:t>
          </a:r>
        </a:p>
      </dgm:t>
    </dgm:pt>
    <dgm:pt modelId="{BACA75A3-D039-441A-A359-EB2761DDE78E}" type="parTrans" cxnId="{4E46FF95-3928-4437-8D82-7072FE135650}">
      <dgm:prSet/>
      <dgm:spPr/>
      <dgm:t>
        <a:bodyPr/>
        <a:lstStyle/>
        <a:p>
          <a:endParaRPr lang="en-US" sz="3600"/>
        </a:p>
      </dgm:t>
    </dgm:pt>
    <dgm:pt modelId="{1BE5D3A8-342D-48A1-AAD8-52CFDD07B692}" type="sibTrans" cxnId="{4E46FF95-3928-4437-8D82-7072FE135650}">
      <dgm:prSet/>
      <dgm:spPr/>
      <dgm:t>
        <a:bodyPr/>
        <a:lstStyle/>
        <a:p>
          <a:endParaRPr lang="en-US" sz="3200"/>
        </a:p>
      </dgm:t>
    </dgm:pt>
    <dgm:pt modelId="{7B776692-E124-44E1-819C-5D5E3EE9AB22}">
      <dgm:prSet custT="1"/>
      <dgm:spPr/>
      <dgm:t>
        <a:bodyPr/>
        <a:lstStyle/>
        <a:p>
          <a:r>
            <a:rPr lang="en-US" sz="1400" dirty="0"/>
            <a:t>Abbreviated side cabinets</a:t>
          </a:r>
        </a:p>
      </dgm:t>
    </dgm:pt>
    <dgm:pt modelId="{4DEF9B7C-F0A1-4018-8CEB-45A322FB5775}" type="parTrans" cxnId="{EE0B4B69-0519-476B-924F-76A1A1F3AA9F}">
      <dgm:prSet/>
      <dgm:spPr/>
      <dgm:t>
        <a:bodyPr/>
        <a:lstStyle/>
        <a:p>
          <a:endParaRPr lang="en-US" sz="3600"/>
        </a:p>
      </dgm:t>
    </dgm:pt>
    <dgm:pt modelId="{DCE64561-B1F3-472A-857A-9FAB521D34CE}" type="sibTrans" cxnId="{EE0B4B69-0519-476B-924F-76A1A1F3AA9F}">
      <dgm:prSet/>
      <dgm:spPr/>
      <dgm:t>
        <a:bodyPr/>
        <a:lstStyle/>
        <a:p>
          <a:endParaRPr lang="en-US" sz="3200"/>
        </a:p>
      </dgm:t>
    </dgm:pt>
    <dgm:pt modelId="{133E66B0-CD19-40DB-875E-F568CC82F535}">
      <dgm:prSet custT="1"/>
      <dgm:spPr/>
      <dgm:t>
        <a:bodyPr/>
        <a:lstStyle/>
        <a:p>
          <a:r>
            <a:rPr lang="en-US" sz="1400" dirty="0"/>
            <a:t>No frame required</a:t>
          </a:r>
        </a:p>
      </dgm:t>
    </dgm:pt>
    <dgm:pt modelId="{8A0FBAE5-B488-4D3E-9430-2319D828F3EA}" type="parTrans" cxnId="{C24FA846-79E1-4016-81F1-BE75E10DC007}">
      <dgm:prSet/>
      <dgm:spPr/>
      <dgm:t>
        <a:bodyPr/>
        <a:lstStyle/>
        <a:p>
          <a:endParaRPr lang="en-US" sz="3600"/>
        </a:p>
      </dgm:t>
    </dgm:pt>
    <dgm:pt modelId="{D72D7FBC-8127-4517-A94A-FCB231BF1149}" type="sibTrans" cxnId="{C24FA846-79E1-4016-81F1-BE75E10DC007}">
      <dgm:prSet/>
      <dgm:spPr/>
      <dgm:t>
        <a:bodyPr/>
        <a:lstStyle/>
        <a:p>
          <a:endParaRPr lang="en-US" sz="3200"/>
        </a:p>
      </dgm:t>
    </dgm:pt>
    <dgm:pt modelId="{8432FF07-3105-40B3-A60D-F33FD42835BF}">
      <dgm:prSet custT="1"/>
      <dgm:spPr/>
      <dgm:t>
        <a:bodyPr/>
        <a:lstStyle/>
        <a:p>
          <a:r>
            <a:rPr lang="en-US" sz="1400"/>
            <a:t>Weighs 365 pounds + batteries = 485 pounds</a:t>
          </a:r>
        </a:p>
      </dgm:t>
    </dgm:pt>
    <dgm:pt modelId="{7AAEC0C4-86B5-47FF-90C8-2A12B531E8C6}" type="parTrans" cxnId="{D661B2D7-15BF-4AD8-9ED9-2935109F8A55}">
      <dgm:prSet/>
      <dgm:spPr/>
      <dgm:t>
        <a:bodyPr/>
        <a:lstStyle/>
        <a:p>
          <a:endParaRPr lang="en-US" sz="3600"/>
        </a:p>
      </dgm:t>
    </dgm:pt>
    <dgm:pt modelId="{9CF901F6-CAD5-4D29-BF1C-AFC9C8BC6DF4}" type="sibTrans" cxnId="{D661B2D7-15BF-4AD8-9ED9-2935109F8A55}">
      <dgm:prSet/>
      <dgm:spPr/>
      <dgm:t>
        <a:bodyPr/>
        <a:lstStyle/>
        <a:p>
          <a:endParaRPr lang="en-US" sz="3200"/>
        </a:p>
      </dgm:t>
    </dgm:pt>
    <dgm:pt modelId="{ECD1F89C-7389-4A7E-8A1D-6ABBC79293ED}">
      <dgm:prSet custT="1"/>
      <dgm:spPr/>
      <dgm:t>
        <a:bodyPr/>
        <a:lstStyle/>
        <a:p>
          <a:r>
            <a:rPr lang="en-US" sz="1400"/>
            <a:t>Low power consumption ~ 35 amps</a:t>
          </a:r>
        </a:p>
      </dgm:t>
    </dgm:pt>
    <dgm:pt modelId="{61CEDA09-9D39-4839-BBC4-70FC49C44B41}" type="parTrans" cxnId="{78D18679-719D-49F9-9B00-E4AC87D62172}">
      <dgm:prSet/>
      <dgm:spPr/>
      <dgm:t>
        <a:bodyPr/>
        <a:lstStyle/>
        <a:p>
          <a:endParaRPr lang="en-US" sz="3600"/>
        </a:p>
      </dgm:t>
    </dgm:pt>
    <dgm:pt modelId="{D61F11A1-B2E5-4ACC-AFE7-7B9FC461CC0F}" type="sibTrans" cxnId="{78D18679-719D-49F9-9B00-E4AC87D62172}">
      <dgm:prSet/>
      <dgm:spPr/>
      <dgm:t>
        <a:bodyPr/>
        <a:lstStyle/>
        <a:p>
          <a:endParaRPr lang="en-US" sz="3200"/>
        </a:p>
      </dgm:t>
    </dgm:pt>
    <dgm:pt modelId="{291807CB-BC9E-407A-9F0F-09F151264163}">
      <dgm:prSet custT="1"/>
      <dgm:spPr/>
      <dgm:t>
        <a:bodyPr/>
        <a:lstStyle/>
        <a:p>
          <a:r>
            <a:rPr lang="en-US" sz="1400"/>
            <a:t>Realized 75% role reduction</a:t>
          </a:r>
        </a:p>
      </dgm:t>
    </dgm:pt>
    <dgm:pt modelId="{5589E6BE-D240-493B-87AC-F5BE5551A2D8}" type="parTrans" cxnId="{A78C492D-839B-4D9A-816D-77B9D5D52710}">
      <dgm:prSet/>
      <dgm:spPr/>
      <dgm:t>
        <a:bodyPr/>
        <a:lstStyle/>
        <a:p>
          <a:endParaRPr lang="en-US" sz="3600"/>
        </a:p>
      </dgm:t>
    </dgm:pt>
    <dgm:pt modelId="{C5E4587E-A5AC-4240-84ED-5B9D816C6208}" type="sibTrans" cxnId="{A78C492D-839B-4D9A-816D-77B9D5D52710}">
      <dgm:prSet/>
      <dgm:spPr/>
      <dgm:t>
        <a:bodyPr/>
        <a:lstStyle/>
        <a:p>
          <a:endParaRPr lang="en-US" sz="3200"/>
        </a:p>
      </dgm:t>
    </dgm:pt>
    <dgm:pt modelId="{22D50507-4E1C-4BB8-82A6-85FA73C40FCB}">
      <dgm:prSet custT="1"/>
      <dgm:spPr>
        <a:solidFill>
          <a:schemeClr val="bg1"/>
        </a:solidFill>
      </dgm:spPr>
      <dgm:t>
        <a:bodyPr/>
        <a:lstStyle/>
        <a:p>
          <a:r>
            <a:rPr lang="en-US" sz="1400" dirty="0">
              <a:solidFill>
                <a:schemeClr val="tx1"/>
              </a:solidFill>
            </a:rPr>
            <a:t>Installed Specifications</a:t>
          </a:r>
        </a:p>
      </dgm:t>
    </dgm:pt>
    <dgm:pt modelId="{6AA07EBA-2126-4539-8F45-EDA8A566B7D2}" type="parTrans" cxnId="{8D97BF59-A01E-4A88-B03F-0F403292EF73}">
      <dgm:prSet/>
      <dgm:spPr/>
      <dgm:t>
        <a:bodyPr/>
        <a:lstStyle/>
        <a:p>
          <a:endParaRPr lang="en-US" sz="3600"/>
        </a:p>
      </dgm:t>
    </dgm:pt>
    <dgm:pt modelId="{6649D7E4-DADE-44FA-8C71-D985E38D7BA6}" type="sibTrans" cxnId="{8D97BF59-A01E-4A88-B03F-0F403292EF73}">
      <dgm:prSet/>
      <dgm:spPr/>
      <dgm:t>
        <a:bodyPr/>
        <a:lstStyle/>
        <a:p>
          <a:endParaRPr lang="en-US" sz="3200"/>
        </a:p>
      </dgm:t>
    </dgm:pt>
    <dgm:pt modelId="{FAAC8EAB-3C44-4DAC-90B9-E92AA8A4A40F}" type="pres">
      <dgm:prSet presAssocID="{B60937FE-2EED-4F9A-B60D-AD5B8AFF88CF}" presName="linear" presStyleCnt="0">
        <dgm:presLayoutVars>
          <dgm:dir/>
          <dgm:animLvl val="lvl"/>
          <dgm:resizeHandles val="exact"/>
        </dgm:presLayoutVars>
      </dgm:prSet>
      <dgm:spPr/>
    </dgm:pt>
    <dgm:pt modelId="{7A1209CF-3B78-4E0A-8ED1-4927A65958FD}" type="pres">
      <dgm:prSet presAssocID="{B3C732D6-7972-4B49-B264-59F3FE59CD85}" presName="parentLin" presStyleCnt="0"/>
      <dgm:spPr/>
    </dgm:pt>
    <dgm:pt modelId="{5057BB82-E1F8-4F27-B2A7-923D5079220C}" type="pres">
      <dgm:prSet presAssocID="{B3C732D6-7972-4B49-B264-59F3FE59CD85}" presName="parentLeftMargin" presStyleLbl="node1" presStyleIdx="0" presStyleCnt="3"/>
      <dgm:spPr/>
    </dgm:pt>
    <dgm:pt modelId="{9D87D2A8-E083-4DF1-9751-AFAF1CD0D8BC}" type="pres">
      <dgm:prSet presAssocID="{B3C732D6-7972-4B49-B264-59F3FE59CD8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74893D-833A-4A46-898C-0F970C8ED5F1}" type="pres">
      <dgm:prSet presAssocID="{B3C732D6-7972-4B49-B264-59F3FE59CD85}" presName="negativeSpace" presStyleCnt="0"/>
      <dgm:spPr/>
    </dgm:pt>
    <dgm:pt modelId="{86BD26CE-A423-4D75-B006-12A347D0BD0A}" type="pres">
      <dgm:prSet presAssocID="{B3C732D6-7972-4B49-B264-59F3FE59CD85}" presName="childText" presStyleLbl="conFgAcc1" presStyleIdx="0" presStyleCnt="3">
        <dgm:presLayoutVars>
          <dgm:bulletEnabled val="1"/>
        </dgm:presLayoutVars>
      </dgm:prSet>
      <dgm:spPr/>
    </dgm:pt>
    <dgm:pt modelId="{DD4A8E96-562A-45B1-BB9A-16FB71F29529}" type="pres">
      <dgm:prSet presAssocID="{723FA85D-49EE-415D-9AB4-007F602BDFC2}" presName="spaceBetweenRectangles" presStyleCnt="0"/>
      <dgm:spPr/>
    </dgm:pt>
    <dgm:pt modelId="{663AB43F-FD2E-4B07-9EC5-EB8A2CC318C5}" type="pres">
      <dgm:prSet presAssocID="{76F0AC22-EDA4-4F56-B0AD-750FF05449CD}" presName="parentLin" presStyleCnt="0"/>
      <dgm:spPr/>
    </dgm:pt>
    <dgm:pt modelId="{2E26EB10-108F-4682-8AC6-7BBA363D8B0C}" type="pres">
      <dgm:prSet presAssocID="{76F0AC22-EDA4-4F56-B0AD-750FF05449CD}" presName="parentLeftMargin" presStyleLbl="node1" presStyleIdx="0" presStyleCnt="3"/>
      <dgm:spPr/>
    </dgm:pt>
    <dgm:pt modelId="{8AB21C3D-F457-42E4-B39F-E010E222844A}" type="pres">
      <dgm:prSet presAssocID="{76F0AC22-EDA4-4F56-B0AD-750FF05449C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99D46D8-B52C-4097-86FB-69614C9909CE}" type="pres">
      <dgm:prSet presAssocID="{76F0AC22-EDA4-4F56-B0AD-750FF05449CD}" presName="negativeSpace" presStyleCnt="0"/>
      <dgm:spPr/>
    </dgm:pt>
    <dgm:pt modelId="{792E32B4-873E-4FDC-BDBC-3281F525DB43}" type="pres">
      <dgm:prSet presAssocID="{76F0AC22-EDA4-4F56-B0AD-750FF05449CD}" presName="childText" presStyleLbl="conFgAcc1" presStyleIdx="1" presStyleCnt="3" custLinFactNeighborY="33628">
        <dgm:presLayoutVars>
          <dgm:bulletEnabled val="1"/>
        </dgm:presLayoutVars>
      </dgm:prSet>
      <dgm:spPr/>
    </dgm:pt>
    <dgm:pt modelId="{738C005E-1DD6-441E-9157-D85E2AF81D5F}" type="pres">
      <dgm:prSet presAssocID="{638B0DFC-0AD2-4925-A13E-73211A66EE94}" presName="spaceBetweenRectangles" presStyleCnt="0"/>
      <dgm:spPr/>
    </dgm:pt>
    <dgm:pt modelId="{871E3EA3-6F7C-4CA6-AE83-7773CB01F56B}" type="pres">
      <dgm:prSet presAssocID="{22D50507-4E1C-4BB8-82A6-85FA73C40FCB}" presName="parentLin" presStyleCnt="0"/>
      <dgm:spPr/>
    </dgm:pt>
    <dgm:pt modelId="{9F1DE0C1-7EE0-4451-AE23-F010D86CC489}" type="pres">
      <dgm:prSet presAssocID="{22D50507-4E1C-4BB8-82A6-85FA73C40FCB}" presName="parentLeftMargin" presStyleLbl="node1" presStyleIdx="1" presStyleCnt="3"/>
      <dgm:spPr/>
    </dgm:pt>
    <dgm:pt modelId="{B22B13D4-6E6A-46BB-8554-C7A35F8A26C2}" type="pres">
      <dgm:prSet presAssocID="{22D50507-4E1C-4BB8-82A6-85FA73C40FC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872838B-2E0A-4F8F-B510-A1613E31CE75}" type="pres">
      <dgm:prSet presAssocID="{22D50507-4E1C-4BB8-82A6-85FA73C40FCB}" presName="negativeSpace" presStyleCnt="0"/>
      <dgm:spPr/>
    </dgm:pt>
    <dgm:pt modelId="{F57D1FD3-93E9-4423-ACE2-794092573423}" type="pres">
      <dgm:prSet presAssocID="{22D50507-4E1C-4BB8-82A6-85FA73C40FC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8842519-C787-493D-A788-7D87DE55AAD0}" type="presOf" srcId="{ECD1F89C-7389-4A7E-8A1D-6ABBC79293ED}" destId="{F57D1FD3-93E9-4423-ACE2-794092573423}" srcOrd="0" destOrd="2" presId="urn:microsoft.com/office/officeart/2005/8/layout/list1"/>
    <dgm:cxn modelId="{8CBFFA28-041D-43A9-BEA8-FB33B68394BB}" type="presOf" srcId="{76F0AC22-EDA4-4F56-B0AD-750FF05449CD}" destId="{2E26EB10-108F-4682-8AC6-7BBA363D8B0C}" srcOrd="0" destOrd="0" presId="urn:microsoft.com/office/officeart/2005/8/layout/list1"/>
    <dgm:cxn modelId="{A78C492D-839B-4D9A-816D-77B9D5D52710}" srcId="{B3C732D6-7972-4B49-B264-59F3FE59CD85}" destId="{291807CB-BC9E-407A-9F0F-09F151264163}" srcOrd="0" destOrd="0" parTransId="{5589E6BE-D240-493B-87AC-F5BE5551A2D8}" sibTransId="{C5E4587E-A5AC-4240-84ED-5B9D816C6208}"/>
    <dgm:cxn modelId="{79A96437-30AA-4D6A-9BD7-3F2F643DDEC3}" type="presOf" srcId="{291807CB-BC9E-407A-9F0F-09F151264163}" destId="{86BD26CE-A423-4D75-B006-12A347D0BD0A}" srcOrd="0" destOrd="0" presId="urn:microsoft.com/office/officeart/2005/8/layout/list1"/>
    <dgm:cxn modelId="{CD8D015D-F6D5-4109-BCE2-AD8FD0BA0FDC}" type="presOf" srcId="{8432FF07-3105-40B3-A60D-F33FD42835BF}" destId="{F57D1FD3-93E9-4423-ACE2-794092573423}" srcOrd="0" destOrd="1" presId="urn:microsoft.com/office/officeart/2005/8/layout/list1"/>
    <dgm:cxn modelId="{C24FA846-79E1-4016-81F1-BE75E10DC007}" srcId="{22D50507-4E1C-4BB8-82A6-85FA73C40FCB}" destId="{133E66B0-CD19-40DB-875E-F568CC82F535}" srcOrd="0" destOrd="0" parTransId="{8A0FBAE5-B488-4D3E-9430-2319D828F3EA}" sibTransId="{D72D7FBC-8127-4517-A94A-FCB231BF1149}"/>
    <dgm:cxn modelId="{EE0B4B69-0519-476B-924F-76A1A1F3AA9F}" srcId="{76F0AC22-EDA4-4F56-B0AD-750FF05449CD}" destId="{7B776692-E124-44E1-819C-5D5E3EE9AB22}" srcOrd="1" destOrd="0" parTransId="{4DEF9B7C-F0A1-4018-8CEB-45A322FB5775}" sibTransId="{DCE64561-B1F3-472A-857A-9FAB521D34CE}"/>
    <dgm:cxn modelId="{B40A9A69-4878-4057-8607-BA066F852139}" type="presOf" srcId="{133E66B0-CD19-40DB-875E-F568CC82F535}" destId="{F57D1FD3-93E9-4423-ACE2-794092573423}" srcOrd="0" destOrd="0" presId="urn:microsoft.com/office/officeart/2005/8/layout/list1"/>
    <dgm:cxn modelId="{78D18679-719D-49F9-9B00-E4AC87D62172}" srcId="{22D50507-4E1C-4BB8-82A6-85FA73C40FCB}" destId="{ECD1F89C-7389-4A7E-8A1D-6ABBC79293ED}" srcOrd="2" destOrd="0" parTransId="{61CEDA09-9D39-4839-BBC4-70FC49C44B41}" sibTransId="{D61F11A1-B2E5-4ACC-AFE7-7B9FC461CC0F}"/>
    <dgm:cxn modelId="{8D97BF59-A01E-4A88-B03F-0F403292EF73}" srcId="{B60937FE-2EED-4F9A-B60D-AD5B8AFF88CF}" destId="{22D50507-4E1C-4BB8-82A6-85FA73C40FCB}" srcOrd="2" destOrd="0" parTransId="{6AA07EBA-2126-4539-8F45-EDA8A566B7D2}" sibTransId="{6649D7E4-DADE-44FA-8C71-D985E38D7BA6}"/>
    <dgm:cxn modelId="{96111A7C-9FF7-4278-96A4-07482AE20738}" type="presOf" srcId="{B60937FE-2EED-4F9A-B60D-AD5B8AFF88CF}" destId="{FAAC8EAB-3C44-4DAC-90B9-E92AA8A4A40F}" srcOrd="0" destOrd="0" presId="urn:microsoft.com/office/officeart/2005/8/layout/list1"/>
    <dgm:cxn modelId="{B5126583-0EB7-4BAB-9B9D-53370071BD82}" type="presOf" srcId="{E360F3A2-2FC4-4CD0-848A-7BC61B94C323}" destId="{792E32B4-873E-4FDC-BDBC-3281F525DB43}" srcOrd="0" destOrd="0" presId="urn:microsoft.com/office/officeart/2005/8/layout/list1"/>
    <dgm:cxn modelId="{32306095-E425-4FED-8A9C-5D182C6F9D7E}" srcId="{B60937FE-2EED-4F9A-B60D-AD5B8AFF88CF}" destId="{B3C732D6-7972-4B49-B264-59F3FE59CD85}" srcOrd="0" destOrd="0" parTransId="{D0CB1D24-76C9-4F22-A551-C05DE00480B7}" sibTransId="{723FA85D-49EE-415D-9AB4-007F602BDFC2}"/>
    <dgm:cxn modelId="{4E46FF95-3928-4437-8D82-7072FE135650}" srcId="{76F0AC22-EDA4-4F56-B0AD-750FF05449CD}" destId="{E360F3A2-2FC4-4CD0-848A-7BC61B94C323}" srcOrd="0" destOrd="0" parTransId="{BACA75A3-D039-441A-A359-EB2761DDE78E}" sibTransId="{1BE5D3A8-342D-48A1-AAD8-52CFDD07B692}"/>
    <dgm:cxn modelId="{FAF311A2-1510-4B3E-B81F-2138569B6DE9}" type="presOf" srcId="{7B776692-E124-44E1-819C-5D5E3EE9AB22}" destId="{792E32B4-873E-4FDC-BDBC-3281F525DB43}" srcOrd="0" destOrd="1" presId="urn:microsoft.com/office/officeart/2005/8/layout/list1"/>
    <dgm:cxn modelId="{7FD710AE-0698-439F-8DBA-96475B751E51}" type="presOf" srcId="{22D50507-4E1C-4BB8-82A6-85FA73C40FCB}" destId="{9F1DE0C1-7EE0-4451-AE23-F010D86CC489}" srcOrd="0" destOrd="0" presId="urn:microsoft.com/office/officeart/2005/8/layout/list1"/>
    <dgm:cxn modelId="{A8D6F1B2-AF70-487A-B71B-7DCB34936B92}" type="presOf" srcId="{76F0AC22-EDA4-4F56-B0AD-750FF05449CD}" destId="{8AB21C3D-F457-42E4-B39F-E010E222844A}" srcOrd="1" destOrd="0" presId="urn:microsoft.com/office/officeart/2005/8/layout/list1"/>
    <dgm:cxn modelId="{B51A69B5-8677-44AF-A848-E7DD1A4659D4}" type="presOf" srcId="{B3C732D6-7972-4B49-B264-59F3FE59CD85}" destId="{5057BB82-E1F8-4F27-B2A7-923D5079220C}" srcOrd="0" destOrd="0" presId="urn:microsoft.com/office/officeart/2005/8/layout/list1"/>
    <dgm:cxn modelId="{A203F9CD-19B2-47F1-BBA8-E2F285936E79}" type="presOf" srcId="{22D50507-4E1C-4BB8-82A6-85FA73C40FCB}" destId="{B22B13D4-6E6A-46BB-8554-C7A35F8A26C2}" srcOrd="1" destOrd="0" presId="urn:microsoft.com/office/officeart/2005/8/layout/list1"/>
    <dgm:cxn modelId="{2378FFD6-608B-4770-8BAF-21C4217D8F7B}" srcId="{B60937FE-2EED-4F9A-B60D-AD5B8AFF88CF}" destId="{76F0AC22-EDA4-4F56-B0AD-750FF05449CD}" srcOrd="1" destOrd="0" parTransId="{87BBC143-DB76-424A-9789-D24671866117}" sibTransId="{638B0DFC-0AD2-4925-A13E-73211A66EE94}"/>
    <dgm:cxn modelId="{D661B2D7-15BF-4AD8-9ED9-2935109F8A55}" srcId="{22D50507-4E1C-4BB8-82A6-85FA73C40FCB}" destId="{8432FF07-3105-40B3-A60D-F33FD42835BF}" srcOrd="1" destOrd="0" parTransId="{7AAEC0C4-86B5-47FF-90C8-2A12B531E8C6}" sibTransId="{9CF901F6-CAD5-4D29-BF1C-AFC9C8BC6DF4}"/>
    <dgm:cxn modelId="{2E4EFBF9-D732-4736-9E7E-1279F8197384}" type="presOf" srcId="{B3C732D6-7972-4B49-B264-59F3FE59CD85}" destId="{9D87D2A8-E083-4DF1-9751-AFAF1CD0D8BC}" srcOrd="1" destOrd="0" presId="urn:microsoft.com/office/officeart/2005/8/layout/list1"/>
    <dgm:cxn modelId="{2EC5FF13-EFCE-4071-A9E3-CA760266EB8C}" type="presParOf" srcId="{FAAC8EAB-3C44-4DAC-90B9-E92AA8A4A40F}" destId="{7A1209CF-3B78-4E0A-8ED1-4927A65958FD}" srcOrd="0" destOrd="0" presId="urn:microsoft.com/office/officeart/2005/8/layout/list1"/>
    <dgm:cxn modelId="{2883C5BB-E5B2-4A89-8C75-6C0056F618B5}" type="presParOf" srcId="{7A1209CF-3B78-4E0A-8ED1-4927A65958FD}" destId="{5057BB82-E1F8-4F27-B2A7-923D5079220C}" srcOrd="0" destOrd="0" presId="urn:microsoft.com/office/officeart/2005/8/layout/list1"/>
    <dgm:cxn modelId="{89CB5C7F-ABC9-4F0C-B555-DB3D872E397A}" type="presParOf" srcId="{7A1209CF-3B78-4E0A-8ED1-4927A65958FD}" destId="{9D87D2A8-E083-4DF1-9751-AFAF1CD0D8BC}" srcOrd="1" destOrd="0" presId="urn:microsoft.com/office/officeart/2005/8/layout/list1"/>
    <dgm:cxn modelId="{25B7252C-A09C-4429-A7DC-B9CDC742AAB0}" type="presParOf" srcId="{FAAC8EAB-3C44-4DAC-90B9-E92AA8A4A40F}" destId="{B374893D-833A-4A46-898C-0F970C8ED5F1}" srcOrd="1" destOrd="0" presId="urn:microsoft.com/office/officeart/2005/8/layout/list1"/>
    <dgm:cxn modelId="{0BA8F7C4-1AF4-4231-A3CC-E6B70A52B505}" type="presParOf" srcId="{FAAC8EAB-3C44-4DAC-90B9-E92AA8A4A40F}" destId="{86BD26CE-A423-4D75-B006-12A347D0BD0A}" srcOrd="2" destOrd="0" presId="urn:microsoft.com/office/officeart/2005/8/layout/list1"/>
    <dgm:cxn modelId="{704A378B-CE3D-49A4-B0AC-E7514E5FAB30}" type="presParOf" srcId="{FAAC8EAB-3C44-4DAC-90B9-E92AA8A4A40F}" destId="{DD4A8E96-562A-45B1-BB9A-16FB71F29529}" srcOrd="3" destOrd="0" presId="urn:microsoft.com/office/officeart/2005/8/layout/list1"/>
    <dgm:cxn modelId="{524EFA96-BB41-430F-8D52-A839B5AD6B59}" type="presParOf" srcId="{FAAC8EAB-3C44-4DAC-90B9-E92AA8A4A40F}" destId="{663AB43F-FD2E-4B07-9EC5-EB8A2CC318C5}" srcOrd="4" destOrd="0" presId="urn:microsoft.com/office/officeart/2005/8/layout/list1"/>
    <dgm:cxn modelId="{C5508440-D306-4718-8959-23A428F7691E}" type="presParOf" srcId="{663AB43F-FD2E-4B07-9EC5-EB8A2CC318C5}" destId="{2E26EB10-108F-4682-8AC6-7BBA363D8B0C}" srcOrd="0" destOrd="0" presId="urn:microsoft.com/office/officeart/2005/8/layout/list1"/>
    <dgm:cxn modelId="{243E5DB5-18D6-4941-886C-2F32A2BDD416}" type="presParOf" srcId="{663AB43F-FD2E-4B07-9EC5-EB8A2CC318C5}" destId="{8AB21C3D-F457-42E4-B39F-E010E222844A}" srcOrd="1" destOrd="0" presId="urn:microsoft.com/office/officeart/2005/8/layout/list1"/>
    <dgm:cxn modelId="{4FE02B5C-8E87-453A-8200-34C3D301210E}" type="presParOf" srcId="{FAAC8EAB-3C44-4DAC-90B9-E92AA8A4A40F}" destId="{699D46D8-B52C-4097-86FB-69614C9909CE}" srcOrd="5" destOrd="0" presId="urn:microsoft.com/office/officeart/2005/8/layout/list1"/>
    <dgm:cxn modelId="{29C5E982-7DD9-4431-8B58-8723FAEC3D5A}" type="presParOf" srcId="{FAAC8EAB-3C44-4DAC-90B9-E92AA8A4A40F}" destId="{792E32B4-873E-4FDC-BDBC-3281F525DB43}" srcOrd="6" destOrd="0" presId="urn:microsoft.com/office/officeart/2005/8/layout/list1"/>
    <dgm:cxn modelId="{FBAD067F-B8DA-4C22-A12C-CB04B879CB86}" type="presParOf" srcId="{FAAC8EAB-3C44-4DAC-90B9-E92AA8A4A40F}" destId="{738C005E-1DD6-441E-9157-D85E2AF81D5F}" srcOrd="7" destOrd="0" presId="urn:microsoft.com/office/officeart/2005/8/layout/list1"/>
    <dgm:cxn modelId="{7BECDFDD-40CE-4299-BDFB-22B6C593D880}" type="presParOf" srcId="{FAAC8EAB-3C44-4DAC-90B9-E92AA8A4A40F}" destId="{871E3EA3-6F7C-4CA6-AE83-7773CB01F56B}" srcOrd="8" destOrd="0" presId="urn:microsoft.com/office/officeart/2005/8/layout/list1"/>
    <dgm:cxn modelId="{20A19F3D-C26A-443F-BD9D-A9EC48A0CA59}" type="presParOf" srcId="{871E3EA3-6F7C-4CA6-AE83-7773CB01F56B}" destId="{9F1DE0C1-7EE0-4451-AE23-F010D86CC489}" srcOrd="0" destOrd="0" presId="urn:microsoft.com/office/officeart/2005/8/layout/list1"/>
    <dgm:cxn modelId="{BE66AE5B-3977-4E6B-81B7-F503A7CBEC34}" type="presParOf" srcId="{871E3EA3-6F7C-4CA6-AE83-7773CB01F56B}" destId="{B22B13D4-6E6A-46BB-8554-C7A35F8A26C2}" srcOrd="1" destOrd="0" presId="urn:microsoft.com/office/officeart/2005/8/layout/list1"/>
    <dgm:cxn modelId="{2EC483D3-93E7-47B3-B506-404B9AAB652D}" type="presParOf" srcId="{FAAC8EAB-3C44-4DAC-90B9-E92AA8A4A40F}" destId="{A872838B-2E0A-4F8F-B510-A1613E31CE75}" srcOrd="9" destOrd="0" presId="urn:microsoft.com/office/officeart/2005/8/layout/list1"/>
    <dgm:cxn modelId="{EC703552-663D-46F9-B025-AAB99C8B9A13}" type="presParOf" srcId="{FAAC8EAB-3C44-4DAC-90B9-E92AA8A4A40F}" destId="{F57D1FD3-93E9-4423-ACE2-79409257342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D26CE-A423-4D75-B006-12A347D0BD0A}">
      <dsp:nvSpPr>
        <dsp:cNvPr id="0" name=""/>
        <dsp:cNvSpPr/>
      </dsp:nvSpPr>
      <dsp:spPr>
        <a:xfrm>
          <a:off x="0" y="339342"/>
          <a:ext cx="3478160" cy="7032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9944" tIns="395732" rIns="269944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Realized 75% role reduction</a:t>
          </a:r>
        </a:p>
      </dsp:txBody>
      <dsp:txXfrm>
        <a:off x="0" y="339342"/>
        <a:ext cx="3478160" cy="703237"/>
      </dsp:txXfrm>
    </dsp:sp>
    <dsp:sp modelId="{9D87D2A8-E083-4DF1-9751-AFAF1CD0D8BC}">
      <dsp:nvSpPr>
        <dsp:cNvPr id="0" name=""/>
        <dsp:cNvSpPr/>
      </dsp:nvSpPr>
      <dsp:spPr>
        <a:xfrm>
          <a:off x="173908" y="58902"/>
          <a:ext cx="2434712" cy="560880"/>
        </a:xfrm>
        <a:prstGeom prst="roundRect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026" tIns="0" rIns="9202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Testing performed with optional tower</a:t>
          </a:r>
        </a:p>
      </dsp:txBody>
      <dsp:txXfrm>
        <a:off x="201288" y="86282"/>
        <a:ext cx="2379952" cy="506120"/>
      </dsp:txXfrm>
    </dsp:sp>
    <dsp:sp modelId="{792E32B4-873E-4FDC-BDBC-3281F525DB43}">
      <dsp:nvSpPr>
        <dsp:cNvPr id="0" name=""/>
        <dsp:cNvSpPr/>
      </dsp:nvSpPr>
      <dsp:spPr>
        <a:xfrm>
          <a:off x="0" y="1460122"/>
          <a:ext cx="3478160" cy="1137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9944" tIns="395732" rIns="269944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cutting board stows just under lazz hatch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Abbreviated side cabinets</a:t>
          </a:r>
        </a:p>
      </dsp:txBody>
      <dsp:txXfrm>
        <a:off x="0" y="1460122"/>
        <a:ext cx="3478160" cy="1137150"/>
      </dsp:txXfrm>
    </dsp:sp>
    <dsp:sp modelId="{8AB21C3D-F457-42E4-B39F-E010E222844A}">
      <dsp:nvSpPr>
        <dsp:cNvPr id="0" name=""/>
        <dsp:cNvSpPr/>
      </dsp:nvSpPr>
      <dsp:spPr>
        <a:xfrm>
          <a:off x="173908" y="1145180"/>
          <a:ext cx="2434712" cy="560880"/>
        </a:xfrm>
        <a:prstGeom prst="roundRect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026" tIns="0" rIns="9202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Tackle Center Cabinet Revisions w/ Option</a:t>
          </a:r>
        </a:p>
      </dsp:txBody>
      <dsp:txXfrm>
        <a:off x="201288" y="1172560"/>
        <a:ext cx="2379952" cy="506120"/>
      </dsp:txXfrm>
    </dsp:sp>
    <dsp:sp modelId="{F57D1FD3-93E9-4423-ACE2-794092573423}">
      <dsp:nvSpPr>
        <dsp:cNvPr id="0" name=""/>
        <dsp:cNvSpPr/>
      </dsp:nvSpPr>
      <dsp:spPr>
        <a:xfrm>
          <a:off x="0" y="2945810"/>
          <a:ext cx="3478160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9944" tIns="395732" rIns="269944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No frame required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Weighs 365 pounds + batteries = 485 pounds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Low power consumption ~ 35 amps</a:t>
          </a:r>
        </a:p>
      </dsp:txBody>
      <dsp:txXfrm>
        <a:off x="0" y="2945810"/>
        <a:ext cx="3478160" cy="1346625"/>
      </dsp:txXfrm>
    </dsp:sp>
    <dsp:sp modelId="{B22B13D4-6E6A-46BB-8554-C7A35F8A26C2}">
      <dsp:nvSpPr>
        <dsp:cNvPr id="0" name=""/>
        <dsp:cNvSpPr/>
      </dsp:nvSpPr>
      <dsp:spPr>
        <a:xfrm>
          <a:off x="173908" y="2665370"/>
          <a:ext cx="2434712" cy="560880"/>
        </a:xfrm>
        <a:prstGeom prst="roundRect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026" tIns="0" rIns="9202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Installed Specifications</a:t>
          </a:r>
        </a:p>
      </dsp:txBody>
      <dsp:txXfrm>
        <a:off x="201288" y="2692750"/>
        <a:ext cx="2379952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6E2B4-7560-4C76-BCA3-8C0F78DA638F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8BAF4-DA89-463A-AB8C-8273593549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11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be27fc456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be27fc456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A753-320C-B26E-EB63-83B0008E4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2C4BC-7197-09B2-5749-B98934888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08F61-4D32-D3F1-D42D-411AA040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93F9F-8109-680F-EE9F-8047C4A1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B7C06-212F-9304-5811-C4AA8505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37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FC1-9B2A-C765-BF66-972008405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355DE-E796-6527-AA4B-834B12BD5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6FE44-64D8-EB86-541A-07A0988C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4E299-E349-F67F-B0CF-D38D6DE1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FE877-513D-D172-E1B3-116C936EA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6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C4660-D499-E761-A5F9-575FDDE51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A0DDE-B319-63EA-68EB-B0B8F5DEC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3CC07-72B3-39B5-0D7E-076226E8D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ECAF0-1DB2-5E05-62E4-B6CFB29F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4A66D-B678-0CF0-FDFD-7BDAA95E2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5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8F9A3-4430-9CD7-083C-063EE95A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20B48-974D-DA92-1998-5511AFB33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5D65B-CF58-D712-2B3B-8D857829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2C4F9-B717-598C-3528-677A6695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C3061-A6B4-4D6B-FD39-4B02BDF0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57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1D695-9FB6-D7DE-FCD5-67A8EC373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19D99-68FF-EBBA-65C2-A535F063A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2C9E1-8823-D350-90B1-1E1020F1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0ADED-730A-1D39-09D1-8EF122B55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6CC12-59B3-4D6B-3888-11E3ABFA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2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192F-D705-1E2B-0A9B-69ADD91F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37EAC-4BA6-9A32-C381-0E13B47A5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A7B46-036E-8DE7-1213-5922DDF12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E4F3F-3628-BA00-7AFD-B2F885C4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696A4-FA34-4BB4-008B-1B913DB5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B2C7E-F287-7E20-D501-6DD418D1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4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3717-33FB-C66A-8676-EEA7FD65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D918F-0A13-3F34-F14C-AACD25B35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63854-1B37-2D26-E735-DE1200D05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4892F8-4551-691D-ED12-A5FEB80E4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8CD0BD-BE65-62B1-8E61-F695DBF23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1FB6A5-5348-7B63-395F-50807D7A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4AF8E4-E3C1-C824-5191-9598EAC7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0410AD-9241-CFC8-7A63-2F393B2B1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4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3EFB-7318-3161-EFFF-E1B93BB2C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F5626-5411-B7FA-F419-1E03D366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B56E7-569B-8897-2D2F-FC8179BBE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BA76A-2630-71E2-8F6D-2FDCE088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77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F3F0E-B682-0E64-7845-7D5374699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28D3D1-3EF8-4453-990F-6B11B5E5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2088F-D1A1-2D6D-E9EF-53A2114A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625CC-5F15-52BD-BA34-378F07EA7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D37DE-D50A-51C4-A9A2-2AFEC7555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D4C0C-DE71-2F41-4203-A3CEBB928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822A7-A5A5-C8A6-EDB6-B7203A4EF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B4702-B222-3A1D-6BA4-630E11FC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7B03-6CD5-12DA-00E2-DA8AF66B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0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D88C5-C412-AFFE-A1E7-4BADB6BC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02D42F-6AFB-D8E4-65BD-054FC6A2D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43E5D-9D06-07D6-D7E8-913A3E1A6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27433-B10D-4493-5F4B-380A7B0C6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0CE57-2CF2-566D-EBA6-A0D809C9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3713D-325F-173C-3183-BE717566A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6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43D70-7459-D254-B044-2822EB1D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209C9-6360-FE6F-7FA7-8E24C32B7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E8E62-129A-AC89-6DCA-B0A4C14C8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5E05C-1F6E-460D-A0EF-1AB124DD8155}" type="datetimeFigureOut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A68E5-381A-E13F-9544-8A12FB429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FB04-4D23-AE9C-652A-ED1E53354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5B410-AF60-4D02-BC9E-4D4B225C5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3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6.png"/><Relationship Id="rId9" Type="http://schemas.microsoft.com/office/2007/relationships/diagramDrawing" Target="../diagrams/drawing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2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25.png"/><Relationship Id="rId4" Type="http://schemas.openxmlformats.org/officeDocument/2006/relationships/image" Target="../media/image47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m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84A8-7EDE-8950-3C00-84C470228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235" y="829558"/>
            <a:ext cx="2661501" cy="4713401"/>
          </a:xfrm>
        </p:spPr>
        <p:txBody>
          <a:bodyPr>
            <a:normAutofit fontScale="90000"/>
          </a:bodyPr>
          <a:lstStyle/>
          <a:p>
            <a:r>
              <a:rPr lang="en-US" dirty="0"/>
              <a:t>2025 Model Year webinar to start shortly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AE1500-2366-98F2-801F-35DB7F9F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2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634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930D6-FD54-7663-7FD9-551405C7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170" y="182245"/>
            <a:ext cx="1615440" cy="720725"/>
          </a:xfrm>
        </p:spPr>
        <p:txBody>
          <a:bodyPr/>
          <a:lstStyle/>
          <a:p>
            <a:pPr algn="ctr"/>
            <a:r>
              <a:rPr lang="en-US" dirty="0"/>
              <a:t>Social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269A4F-A781-9E86-8B92-2DD29A5541D7}"/>
              </a:ext>
            </a:extLst>
          </p:cNvPr>
          <p:cNvSpPr/>
          <p:nvPr/>
        </p:nvSpPr>
        <p:spPr>
          <a:xfrm>
            <a:off x="2817342" y="2366010"/>
            <a:ext cx="792172" cy="788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9273A-0928-5DF7-1B85-F46A51CE9D39}"/>
              </a:ext>
            </a:extLst>
          </p:cNvPr>
          <p:cNvSpPr txBox="1"/>
          <p:nvPr/>
        </p:nvSpPr>
        <p:spPr>
          <a:xfrm>
            <a:off x="5760720" y="1042571"/>
            <a:ext cx="5343642" cy="132343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Number 3 on Face Book in CC premium brands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95,000 followers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Reaching over 200K people each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Getting over 3K clicks a week</a:t>
            </a:r>
          </a:p>
        </p:txBody>
      </p:sp>
      <p:pic>
        <p:nvPicPr>
          <p:cNvPr id="9" name="Picture 8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EF0E9E27-C0DD-72C9-8F55-79C96EA983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t="37885" r="35875" b="8284"/>
          <a:stretch/>
        </p:blipFill>
        <p:spPr>
          <a:xfrm>
            <a:off x="6332698" y="2679695"/>
            <a:ext cx="5669005" cy="4029729"/>
          </a:xfrm>
          <a:prstGeom prst="rect">
            <a:avLst/>
          </a:prstGeom>
        </p:spPr>
      </p:pic>
      <p:pic>
        <p:nvPicPr>
          <p:cNvPr id="12" name="Content Placeholder 6" descr="A screenshot of a social media page&#10;&#10;Description automatically generated">
            <a:extLst>
              <a:ext uri="{FF2B5EF4-FFF2-40B4-BE49-F238E27FC236}">
                <a16:creationId xmlns:a16="http://schemas.microsoft.com/office/drawing/2014/main" id="{CB7C19CC-F68B-939B-EBC4-B85C22DD7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8540" r="27767"/>
          <a:stretch/>
        </p:blipFill>
        <p:spPr>
          <a:xfrm>
            <a:off x="208661" y="0"/>
            <a:ext cx="4259783" cy="399922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908FD6-A2BE-8786-FEA1-653AE3F2C47E}"/>
              </a:ext>
            </a:extLst>
          </p:cNvPr>
          <p:cNvCxnSpPr/>
          <p:nvPr/>
        </p:nvCxnSpPr>
        <p:spPr>
          <a:xfrm flipH="1" flipV="1">
            <a:off x="4617720" y="1451610"/>
            <a:ext cx="97917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A783618-24C6-C671-6AF3-14DB0326AB20}"/>
              </a:ext>
            </a:extLst>
          </p:cNvPr>
          <p:cNvSpPr txBox="1"/>
          <p:nvPr/>
        </p:nvSpPr>
        <p:spPr>
          <a:xfrm>
            <a:off x="253248" y="4858970"/>
            <a:ext cx="5228611" cy="132343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Number 5 in Instagram in CC premium brands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67,000 followers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Reaching over 32K people each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Getting over 2K content interactions a week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14948A-9417-38ED-A04C-63D31574C3F0}"/>
              </a:ext>
            </a:extLst>
          </p:cNvPr>
          <p:cNvCxnSpPr>
            <a:cxnSpLocks/>
          </p:cNvCxnSpPr>
          <p:nvPr/>
        </p:nvCxnSpPr>
        <p:spPr>
          <a:xfrm flipV="1">
            <a:off x="5579618" y="4960620"/>
            <a:ext cx="992632" cy="5600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079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l="9091" t="3462" b="19929"/>
          <a:stretch/>
        </p:blipFill>
        <p:spPr>
          <a:xfrm>
            <a:off x="0" y="27984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229" y="262890"/>
            <a:ext cx="9144000" cy="4229100"/>
          </a:xfrm>
        </p:spPr>
        <p:txBody>
          <a:bodyPr>
            <a:normAutofit/>
          </a:bodyPr>
          <a:lstStyle/>
          <a:p>
            <a:r>
              <a:rPr lang="en-US" sz="7200" b="1" dirty="0"/>
              <a:t>David Clubbs</a:t>
            </a:r>
            <a:br>
              <a:rPr lang="en-US" sz="7200" b="1" dirty="0"/>
            </a:br>
            <a:r>
              <a:rPr lang="en-US" sz="7200" b="1" dirty="0"/>
              <a:t>VP of Engineering</a:t>
            </a:r>
            <a:br>
              <a:rPr lang="en-US" sz="7200" b="1" dirty="0"/>
            </a:br>
            <a:r>
              <a:rPr lang="en-US" sz="7200" b="1" dirty="0"/>
              <a:t>Model year 2025</a:t>
            </a:r>
          </a:p>
        </p:txBody>
      </p:sp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54B2CA-F466-74E7-2200-E53D4DF4B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8675-CB6B-4E87-9A06-25784B6C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sz="5000" dirty="0"/>
              <a:t>Yamaha F350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910D5-4384-4075-A044-DD4BD7509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en-US" dirty="0"/>
              <a:t>Standard on 24x0, 30xo, 34cc</a:t>
            </a:r>
          </a:p>
          <a:p>
            <a:pPr marL="0" indent="0">
              <a:buNone/>
            </a:pPr>
            <a:r>
              <a:rPr lang="en-US" dirty="0"/>
              <a:t>INTERNAL DATA – OFFICIAL BULLETINS IN PROCESS</a:t>
            </a:r>
          </a:p>
        </p:txBody>
      </p:sp>
    </p:spTree>
    <p:extLst>
      <p:ext uri="{BB962C8B-B14F-4D97-AF65-F5344CB8AC3E}">
        <p14:creationId xmlns:p14="http://schemas.microsoft.com/office/powerpoint/2010/main" val="3720555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54B2CA-F466-74E7-2200-E53D4DF4B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8675-CB6B-4E87-9A06-25784B6C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sz="5000" dirty="0"/>
              <a:t>Yamaha F350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910D5-4384-4075-A044-DD4BD7509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en-US" dirty="0"/>
              <a:t>Standard on 24x0, 30xo, 34cc</a:t>
            </a:r>
          </a:p>
          <a:p>
            <a:pPr marL="0" indent="0">
              <a:buNone/>
            </a:pPr>
            <a:r>
              <a:rPr lang="en-US" dirty="0"/>
              <a:t>INTERNAL DATA – </a:t>
            </a:r>
          </a:p>
          <a:p>
            <a:pPr marL="0" indent="0">
              <a:buNone/>
            </a:pPr>
            <a:r>
              <a:rPr lang="en-US" dirty="0"/>
              <a:t>24xo F300 50.0 /F350 56mph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47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2F51F72-FF82-AEA2-BCB9-6E3CC36100B5}"/>
              </a:ext>
            </a:extLst>
          </p:cNvPr>
          <p:cNvGraphicFramePr>
            <a:graphicFrameLocks noGrp="1"/>
          </p:cNvGraphicFramePr>
          <p:nvPr/>
        </p:nvGraphicFramePr>
        <p:xfrm>
          <a:off x="830424" y="251928"/>
          <a:ext cx="10562253" cy="6321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137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2F51F72-FF82-AEA2-BCB9-6E3CC36100B5}"/>
              </a:ext>
            </a:extLst>
          </p:cNvPr>
          <p:cNvGraphicFramePr>
            <a:graphicFrameLocks noGrp="1"/>
          </p:cNvGraphicFramePr>
          <p:nvPr/>
        </p:nvGraphicFramePr>
        <p:xfrm>
          <a:off x="810883" y="258793"/>
          <a:ext cx="10619117" cy="631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3836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54B2CA-F466-74E7-2200-E53D4DF4B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8675-CB6B-4E87-9A06-25784B6C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sz="5000" dirty="0"/>
              <a:t>Yamaha F350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910D5-4384-4075-A044-DD4BD7509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en-US" dirty="0"/>
              <a:t>Standard on 24x0, 30xo, 34cc</a:t>
            </a:r>
          </a:p>
          <a:p>
            <a:pPr marL="0" indent="0">
              <a:buNone/>
            </a:pPr>
            <a:r>
              <a:rPr lang="en-US" dirty="0"/>
              <a:t>INTERNAL DATA – FULL THROTTLE</a:t>
            </a:r>
          </a:p>
          <a:p>
            <a:pPr marL="0" indent="0">
              <a:buNone/>
            </a:pPr>
            <a:r>
              <a:rPr lang="en-US" dirty="0"/>
              <a:t>24xo  F300 50.0 / F350 56mph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353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54B2CA-F466-74E7-2200-E53D4DF4B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8675-CB6B-4E87-9A06-25784B6C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sz="5000" dirty="0"/>
              <a:t>Yamaha F350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910D5-4384-4075-A044-DD4BD7509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296" y="1825625"/>
            <a:ext cx="4854675" cy="4351338"/>
          </a:xfrm>
        </p:spPr>
        <p:txBody>
          <a:bodyPr>
            <a:normAutofit/>
          </a:bodyPr>
          <a:lstStyle/>
          <a:p>
            <a:r>
              <a:rPr lang="en-US" dirty="0"/>
              <a:t>Standard on 24x0, 30xo, 34cc</a:t>
            </a:r>
          </a:p>
          <a:p>
            <a:pPr marL="0" indent="0">
              <a:buNone/>
            </a:pPr>
            <a:r>
              <a:rPr lang="en-US" dirty="0"/>
              <a:t>INTERNAL DATA – FULL THROTTLE</a:t>
            </a:r>
          </a:p>
          <a:p>
            <a:pPr marL="0" indent="0">
              <a:buNone/>
            </a:pPr>
            <a:r>
              <a:rPr lang="en-US" dirty="0"/>
              <a:t>24xo F300 50.0 / F350 56mph</a:t>
            </a:r>
          </a:p>
          <a:p>
            <a:pPr marL="0" indent="0">
              <a:buNone/>
            </a:pPr>
            <a:r>
              <a:rPr lang="en-US" dirty="0"/>
              <a:t>30xo F300 56.6 / F350 62.7 mph</a:t>
            </a:r>
          </a:p>
        </p:txBody>
      </p:sp>
    </p:spTree>
    <p:extLst>
      <p:ext uri="{BB962C8B-B14F-4D97-AF65-F5344CB8AC3E}">
        <p14:creationId xmlns:p14="http://schemas.microsoft.com/office/powerpoint/2010/main" val="1603526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288FA59-80D7-31A0-26D8-2F675764B422}"/>
              </a:ext>
            </a:extLst>
          </p:cNvPr>
          <p:cNvGraphicFramePr>
            <a:graphicFrameLocks noGrp="1"/>
          </p:cNvGraphicFramePr>
          <p:nvPr/>
        </p:nvGraphicFramePr>
        <p:xfrm>
          <a:off x="839755" y="233265"/>
          <a:ext cx="10468947" cy="6339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933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288FA59-80D7-31A0-26D8-2F675764B422}"/>
              </a:ext>
            </a:extLst>
          </p:cNvPr>
          <p:cNvGraphicFramePr>
            <a:graphicFrameLocks noGrp="1"/>
          </p:cNvGraphicFramePr>
          <p:nvPr/>
        </p:nvGraphicFramePr>
        <p:xfrm>
          <a:off x="821095" y="279918"/>
          <a:ext cx="10506268" cy="629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1189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DA6B4DB5-7829-399B-EEC4-BB1E97A3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0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7337-91F5-0B66-3C01-E9A3B5646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131" y="3151505"/>
            <a:ext cx="10447020" cy="2392045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Marketing updates- Keith Ammons</a:t>
            </a:r>
          </a:p>
          <a:p>
            <a:pPr marL="0" indent="0" algn="ctr">
              <a:buNone/>
            </a:pPr>
            <a:r>
              <a:rPr lang="en-US" sz="3600" dirty="0"/>
              <a:t>Some model year changes- David Clubbs</a:t>
            </a:r>
          </a:p>
          <a:p>
            <a:pPr marL="0" indent="0" algn="ctr">
              <a:buNone/>
            </a:pPr>
            <a:r>
              <a:rPr lang="en-US" sz="3600" dirty="0"/>
              <a:t>Pricing updates- Keith Ammons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4AA55-6C6F-2ED9-2BF5-78374C62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31471"/>
            <a:ext cx="4419600" cy="101727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91837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54B2CA-F466-74E7-2200-E53D4DF4B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8675-CB6B-4E87-9A06-25784B6C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sz="5000" dirty="0"/>
              <a:t>Yamaha F350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910D5-4384-4075-A044-DD4BD7509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296" y="1825625"/>
            <a:ext cx="4854675" cy="4351338"/>
          </a:xfrm>
        </p:spPr>
        <p:txBody>
          <a:bodyPr>
            <a:normAutofit/>
          </a:bodyPr>
          <a:lstStyle/>
          <a:p>
            <a:r>
              <a:rPr lang="en-US" dirty="0"/>
              <a:t>Standard on 24x0, 30xo, 34cc</a:t>
            </a:r>
          </a:p>
          <a:p>
            <a:pPr marL="0" indent="0">
              <a:buNone/>
            </a:pPr>
            <a:r>
              <a:rPr lang="en-US" dirty="0"/>
              <a:t>INTERNAL DATA – FULL THROTTLE</a:t>
            </a:r>
          </a:p>
          <a:p>
            <a:pPr marL="0" indent="0">
              <a:buNone/>
            </a:pPr>
            <a:r>
              <a:rPr lang="en-US" dirty="0"/>
              <a:t>24xo F300 50.0 / F350 56mph</a:t>
            </a:r>
          </a:p>
          <a:p>
            <a:pPr marL="0" indent="0">
              <a:buNone/>
            </a:pPr>
            <a:r>
              <a:rPr lang="en-US" dirty="0"/>
              <a:t>30xo F300 56.6 / F350 62.7 mph</a:t>
            </a:r>
          </a:p>
          <a:p>
            <a:pPr marL="0" indent="0">
              <a:buNone/>
            </a:pPr>
            <a:r>
              <a:rPr lang="en-US" dirty="0"/>
              <a:t>34cc F300 61 / F350 64.5 mph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960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D75B899-CBC5-CA63-BC21-8EC076C5740C}"/>
              </a:ext>
            </a:extLst>
          </p:cNvPr>
          <p:cNvGraphicFramePr>
            <a:graphicFrameLocks noGrp="1"/>
          </p:cNvGraphicFramePr>
          <p:nvPr/>
        </p:nvGraphicFramePr>
        <p:xfrm>
          <a:off x="1000665" y="250166"/>
          <a:ext cx="10187796" cy="6327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4543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D75B899-CBC5-CA63-BC21-8EC076C5740C}"/>
              </a:ext>
            </a:extLst>
          </p:cNvPr>
          <p:cNvGraphicFramePr>
            <a:graphicFrameLocks noGrp="1"/>
          </p:cNvGraphicFramePr>
          <p:nvPr/>
        </p:nvGraphicFramePr>
        <p:xfrm>
          <a:off x="1042868" y="195943"/>
          <a:ext cx="10237841" cy="6428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5557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96E9A38-D38E-E5BD-56CC-7FFD0863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674" y="4290774"/>
            <a:ext cx="9144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9600" spc="-300" dirty="0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37 – 41 Gyro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4BCF6-920E-8711-D7F2-6C292260B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75" b="16575"/>
          <a:stretch/>
        </p:blipFill>
        <p:spPr>
          <a:xfrm>
            <a:off x="20" y="10"/>
            <a:ext cx="12191980" cy="34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36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96E9A38-D38E-E5BD-56CC-7FFD0863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spc="-300" dirty="0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30xo SeaKeeper Option</a:t>
            </a:r>
          </a:p>
        </p:txBody>
      </p:sp>
      <p:pic>
        <p:nvPicPr>
          <p:cNvPr id="11" name="Picture 10" descr="A white object with a round fan&#10;&#10;Description automatically generated">
            <a:extLst>
              <a:ext uri="{FF2B5EF4-FFF2-40B4-BE49-F238E27FC236}">
                <a16:creationId xmlns:a16="http://schemas.microsoft.com/office/drawing/2014/main" id="{1EFA1FA5-546A-489E-E31D-74CA12125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33" r="-1" b="41164"/>
          <a:stretch/>
        </p:blipFill>
        <p:spPr>
          <a:xfrm>
            <a:off x="5137989" y="484632"/>
            <a:ext cx="3536670" cy="3525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D9E68B-6390-F7DD-C995-080BCC3AD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0" r="2" b="2"/>
          <a:stretch/>
        </p:blipFill>
        <p:spPr>
          <a:xfrm>
            <a:off x="8831272" y="2661434"/>
            <a:ext cx="2876096" cy="3711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91C13F-8A1A-19DD-8279-59DF19C98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71" r="19443" b="-1"/>
          <a:stretch/>
        </p:blipFill>
        <p:spPr>
          <a:xfrm>
            <a:off x="5137602" y="4164379"/>
            <a:ext cx="3546267" cy="2208989"/>
          </a:xfrm>
          <a:prstGeom prst="rect">
            <a:avLst/>
          </a:prstGeom>
        </p:spPr>
      </p:pic>
      <p:graphicFrame>
        <p:nvGraphicFramePr>
          <p:cNvPr id="19" name="TextBox 3">
            <a:extLst>
              <a:ext uri="{FF2B5EF4-FFF2-40B4-BE49-F238E27FC236}">
                <a16:creationId xmlns:a16="http://schemas.microsoft.com/office/drawing/2014/main" id="{D710771B-C3C3-84A5-719E-1FB3C67F6A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08236"/>
              </p:ext>
            </p:extLst>
          </p:nvPr>
        </p:nvGraphicFramePr>
        <p:xfrm>
          <a:off x="838202" y="1825625"/>
          <a:ext cx="347816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549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474B7E-6643-FBEE-6F75-5ADF18AEE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46" r="3" b="2775"/>
          <a:stretch/>
        </p:blipFill>
        <p:spPr>
          <a:xfrm>
            <a:off x="20" y="1"/>
            <a:ext cx="4343380" cy="292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811C8-C483-8F79-CDB1-A5815969F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3" r="2847"/>
          <a:stretch/>
        </p:blipFill>
        <p:spPr>
          <a:xfrm>
            <a:off x="20" y="2926080"/>
            <a:ext cx="4343380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FA8E6-5490-4EF6-AAB5-1FAA6D70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sz="4200" dirty="0"/>
              <a:t>SEAKEEPER RIDE Active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C4ACD-6DD4-516E-209B-DCAA98FCE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8" y="1825625"/>
            <a:ext cx="676873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Standard on 28, 31, and 34</a:t>
            </a:r>
          </a:p>
          <a:p>
            <a:r>
              <a:rPr lang="en-US" dirty="0"/>
              <a:t>Optional on 24xo, 26xo, and 30xo</a:t>
            </a:r>
          </a:p>
          <a:p>
            <a:r>
              <a:rPr lang="en-US" dirty="0"/>
              <a:t>Partnered with SeaKeeper for rigorous factory testing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28 – 525mm system.  Bow quartering performance results</a:t>
            </a:r>
          </a:p>
          <a:p>
            <a:pPr lvl="1"/>
            <a:r>
              <a:rPr lang="en-US" dirty="0"/>
              <a:t>36.1% roll reduction</a:t>
            </a:r>
          </a:p>
          <a:p>
            <a:pPr lvl="1"/>
            <a:r>
              <a:rPr lang="en-US" dirty="0"/>
              <a:t>23.5% pitch reduction</a:t>
            </a:r>
          </a:p>
          <a:p>
            <a:pPr lvl="1"/>
            <a:r>
              <a:rPr lang="en-US" dirty="0"/>
              <a:t>10% reduction in accelerations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6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474B7E-6643-FBEE-6F75-5ADF18AEE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46" r="3" b="2775"/>
          <a:stretch/>
        </p:blipFill>
        <p:spPr>
          <a:xfrm>
            <a:off x="20" y="1"/>
            <a:ext cx="4343380" cy="292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811C8-C483-8F79-CDB1-A5815969F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3" r="2847"/>
          <a:stretch/>
        </p:blipFill>
        <p:spPr>
          <a:xfrm>
            <a:off x="20" y="2926080"/>
            <a:ext cx="4343380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FA8E6-5490-4EF6-AAB5-1FAA6D70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sz="4200" dirty="0"/>
              <a:t>SEAKEEPER RIDE Active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C4ACD-6DD4-516E-209B-DCAA98FCE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8" y="1825625"/>
            <a:ext cx="676873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30xo 525mm system.  Bow quartering performance results</a:t>
            </a:r>
          </a:p>
          <a:p>
            <a:pPr lvl="1"/>
            <a:r>
              <a:rPr lang="en-US" sz="2800" dirty="0"/>
              <a:t>39.4% roll reduction</a:t>
            </a:r>
          </a:p>
          <a:p>
            <a:pPr lvl="1"/>
            <a:r>
              <a:rPr lang="en-US" sz="2800" dirty="0"/>
              <a:t>44.2% pitch reduction</a:t>
            </a:r>
          </a:p>
          <a:p>
            <a:pPr lvl="1"/>
            <a:r>
              <a:rPr lang="en-US" sz="2800" dirty="0"/>
              <a:t>19.6% reduction in accelerations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200" dirty="0"/>
              <a:t>31 600mm system.  Bow quartering performance results</a:t>
            </a:r>
          </a:p>
          <a:p>
            <a:pPr lvl="1"/>
            <a:r>
              <a:rPr lang="en-US" sz="2800" dirty="0"/>
              <a:t>30% roll reduction</a:t>
            </a:r>
          </a:p>
          <a:p>
            <a:pPr lvl="1"/>
            <a:r>
              <a:rPr lang="en-US" sz="2800" dirty="0"/>
              <a:t>62% pitch reduction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287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474B7E-6643-FBEE-6F75-5ADF18AEE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46" r="3" b="2775"/>
          <a:stretch/>
        </p:blipFill>
        <p:spPr>
          <a:xfrm>
            <a:off x="20" y="1"/>
            <a:ext cx="4343380" cy="292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811C8-C483-8F79-CDB1-A5815969F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3" r="2847"/>
          <a:stretch/>
        </p:blipFill>
        <p:spPr>
          <a:xfrm>
            <a:off x="20" y="2926080"/>
            <a:ext cx="4343380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FA8E6-5490-4EF6-AAB5-1FAA6D70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sz="4200" dirty="0"/>
              <a:t>SEAKEEPER RIDE Active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C4ACD-6DD4-516E-209B-DCAA98FCE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8" y="1825625"/>
            <a:ext cx="676873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34 600mm system.  Bow quartering performance results</a:t>
            </a:r>
          </a:p>
          <a:p>
            <a:pPr lvl="1"/>
            <a:r>
              <a:rPr lang="en-US" sz="2800" dirty="0"/>
              <a:t>42.9% roll reduction</a:t>
            </a:r>
          </a:p>
          <a:p>
            <a:pPr lvl="1"/>
            <a:r>
              <a:rPr lang="en-US" sz="2800" dirty="0"/>
              <a:t>18.8% pitch reduction</a:t>
            </a:r>
          </a:p>
          <a:p>
            <a:pPr lvl="1"/>
            <a:r>
              <a:rPr lang="en-US" sz="2800" dirty="0"/>
              <a:t>8.7% reduction in accelerations</a:t>
            </a:r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6059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8675-CB6B-4E87-9A06-25784B6C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83" y="626165"/>
            <a:ext cx="3382617" cy="5593660"/>
          </a:xfrm>
        </p:spPr>
        <p:txBody>
          <a:bodyPr>
            <a:normAutofit/>
          </a:bodyPr>
          <a:lstStyle/>
          <a:p>
            <a:r>
              <a:rPr lang="en-US" dirty="0"/>
              <a:t>Siren Remote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910D5-4384-4075-A044-DD4BD7509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643" y="232913"/>
            <a:ext cx="7243374" cy="3674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Standard on 31 and up</a:t>
            </a:r>
          </a:p>
          <a:p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Battery monitoring</a:t>
            </a:r>
          </a:p>
          <a:p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Bilge monitoring</a:t>
            </a:r>
          </a:p>
          <a:p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Console door monitoring</a:t>
            </a:r>
          </a:p>
          <a:p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Expandable system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Standard on 34 and up</a:t>
            </a:r>
          </a:p>
          <a:p>
            <a:r>
              <a:rPr lang="en-US" sz="2400" dirty="0">
                <a:solidFill>
                  <a:schemeClr val="tx2"/>
                </a:solidFill>
              </a:rPr>
              <a:t>High water alarm monitoring</a:t>
            </a:r>
          </a:p>
          <a:p>
            <a:r>
              <a:rPr lang="en-US" sz="2400" dirty="0">
                <a:solidFill>
                  <a:schemeClr val="tx2"/>
                </a:solidFill>
              </a:rPr>
              <a:t>Shore power connection monitoring</a:t>
            </a:r>
          </a:p>
          <a:p>
            <a:pPr marL="0" indent="0">
              <a:buNone/>
            </a:pPr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Subscription required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CE6FD-5424-687B-0F41-84A154AFC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69" y="4373218"/>
            <a:ext cx="7362319" cy="24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2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E52CC-E693-D080-8076-7A3915022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GARMIN 9000 series MFD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38BB-7960-6769-A3B0-377647006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/>
              <a:t>8617 displays will be replaced by the new 9000 series displays</a:t>
            </a:r>
          </a:p>
          <a:p>
            <a:pPr lvl="1"/>
            <a:r>
              <a:rPr lang="en-US" sz="2800" dirty="0"/>
              <a:t>9000 series benefits:</a:t>
            </a:r>
          </a:p>
          <a:p>
            <a:pPr lvl="2"/>
            <a:r>
              <a:rPr lang="en-US" sz="2400" dirty="0"/>
              <a:t>Integrated 4K for an industry first in clarity</a:t>
            </a:r>
          </a:p>
          <a:p>
            <a:pPr lvl="2"/>
            <a:r>
              <a:rPr lang="en-US" sz="2400" dirty="0"/>
              <a:t>7 times faster processing speeds makes this unit ideal for </a:t>
            </a:r>
            <a:r>
              <a:rPr lang="en-US" sz="2400" dirty="0" err="1"/>
              <a:t>MyHelm</a:t>
            </a:r>
            <a:r>
              <a:rPr lang="en-US" sz="2400" dirty="0"/>
              <a:t> functionality</a:t>
            </a:r>
          </a:p>
          <a:p>
            <a:pPr lvl="2"/>
            <a:r>
              <a:rPr lang="en-US" sz="2400" dirty="0" err="1"/>
              <a:t>Bluenet</a:t>
            </a:r>
            <a:r>
              <a:rPr lang="en-US" sz="2400" dirty="0"/>
              <a:t> network for 10X network speed</a:t>
            </a:r>
          </a:p>
          <a:p>
            <a:pPr lvl="1"/>
            <a:r>
              <a:rPr lang="en-US" sz="2800" dirty="0"/>
              <a:t>37 and 41 triple helms will upgrade to three 9019’s </a:t>
            </a:r>
          </a:p>
          <a:p>
            <a:pPr lvl="1"/>
            <a:r>
              <a:rPr lang="en-US" sz="2800" dirty="0"/>
              <a:t>37 standard will be dual 9022’s</a:t>
            </a:r>
          </a:p>
        </p:txBody>
      </p:sp>
    </p:spTree>
    <p:extLst>
      <p:ext uri="{BB962C8B-B14F-4D97-AF65-F5344CB8AC3E}">
        <p14:creationId xmlns:p14="http://schemas.microsoft.com/office/powerpoint/2010/main" val="87108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B677-DD70-C043-F9CC-E65D245C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Retail and Wholesale programs 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1AD8780C-2A1A-469A-2604-62EC82B5B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2932" y="1394694"/>
            <a:ext cx="3886890" cy="5031574"/>
          </a:xfrm>
          <a:prstGeom prst="rect">
            <a:avLst/>
          </a:prstGeom>
        </p:spPr>
      </p:pic>
      <p:pic>
        <p:nvPicPr>
          <p:cNvPr id="15" name="Picture 14" descr="A poster of a boat on the water&#10;&#10;Description automatically generated">
            <a:extLst>
              <a:ext uri="{FF2B5EF4-FFF2-40B4-BE49-F238E27FC236}">
                <a16:creationId xmlns:a16="http://schemas.microsoft.com/office/drawing/2014/main" id="{861B71E7-E127-5988-AFE6-E495CCB712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3304" r="35969" b="13998"/>
          <a:stretch/>
        </p:blipFill>
        <p:spPr>
          <a:xfrm>
            <a:off x="297180" y="1394694"/>
            <a:ext cx="3691890" cy="4800601"/>
          </a:xfrm>
          <a:prstGeom prst="rect">
            <a:avLst/>
          </a:prstGeom>
        </p:spPr>
      </p:pic>
      <p:pic>
        <p:nvPicPr>
          <p:cNvPr id="17" name="Picture 1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057488E-9DE3-28E4-CE66-E255571587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8" t="13132" r="35031" b="8109"/>
          <a:stretch/>
        </p:blipFill>
        <p:spPr>
          <a:xfrm>
            <a:off x="4370071" y="1394694"/>
            <a:ext cx="3715537" cy="491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1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8668FD-810E-5CD5-5961-32201D629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" r="1019" b="-3"/>
          <a:stretch/>
        </p:blipFill>
        <p:spPr>
          <a:xfrm>
            <a:off x="20" y="1"/>
            <a:ext cx="4343380" cy="292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29A78-37A4-F253-F762-B1D83817C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" r="-4" b="-4"/>
          <a:stretch/>
        </p:blipFill>
        <p:spPr>
          <a:xfrm>
            <a:off x="20" y="2926080"/>
            <a:ext cx="4343380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0E52CC-E693-D080-8076-7A391502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dirty="0"/>
              <a:t>GARMIN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38BB-7960-6769-A3B0-377647006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8" y="1825625"/>
            <a:ext cx="6768738" cy="4351338"/>
          </a:xfrm>
        </p:spPr>
        <p:txBody>
          <a:bodyPr>
            <a:normAutofit/>
          </a:bodyPr>
          <a:lstStyle/>
          <a:p>
            <a:r>
              <a:rPr lang="en-US" dirty="0"/>
              <a:t>1643xsv to replace 8616 on the 23 and 26xo</a:t>
            </a:r>
          </a:p>
          <a:p>
            <a:pPr lvl="1"/>
            <a:r>
              <a:rPr lang="en-US" dirty="0"/>
              <a:t>Dual screen upgrade still available on the 26xo</a:t>
            </a:r>
          </a:p>
          <a:p>
            <a:endParaRPr lang="en-US" dirty="0"/>
          </a:p>
          <a:p>
            <a:r>
              <a:rPr lang="en-US" dirty="0"/>
              <a:t>Garmin transducer</a:t>
            </a:r>
          </a:p>
          <a:p>
            <a:pPr lvl="1"/>
            <a:r>
              <a:rPr lang="en-US" dirty="0"/>
              <a:t>GT12M thruhull transducer will replace the </a:t>
            </a:r>
            <a:r>
              <a:rPr lang="en-US" dirty="0" err="1"/>
              <a:t>Airmar</a:t>
            </a:r>
            <a:r>
              <a:rPr lang="en-US" dirty="0"/>
              <a:t> B150</a:t>
            </a:r>
          </a:p>
          <a:p>
            <a:pPr lvl="1"/>
            <a:r>
              <a:rPr lang="en-US" dirty="0"/>
              <a:t>Allows for adding the GT36 side scan sonar to boats with single screens</a:t>
            </a:r>
          </a:p>
          <a:p>
            <a:pPr lvl="2"/>
            <a:r>
              <a:rPr lang="en-US" dirty="0"/>
              <a:t>23, 24xo, 26xo</a:t>
            </a:r>
          </a:p>
        </p:txBody>
      </p:sp>
    </p:spTree>
    <p:extLst>
      <p:ext uri="{BB962C8B-B14F-4D97-AF65-F5344CB8AC3E}">
        <p14:creationId xmlns:p14="http://schemas.microsoft.com/office/powerpoint/2010/main" val="112446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055A2F-A001-A32F-730C-669DC4FA3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l="15111" r="1" b="1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0E52CC-E693-D080-8076-7A391502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GARMIN - Kraken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38BB-7960-6769-A3B0-377647006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 trolling motor options are moving to the Garmin Kraken with full MFD interface</a:t>
            </a:r>
          </a:p>
          <a:p>
            <a:pPr lvl="1"/>
            <a:r>
              <a:rPr lang="en-US" sz="2800" dirty="0"/>
              <a:t>24xo and 26xo receive the 75” Kraken</a:t>
            </a:r>
          </a:p>
          <a:p>
            <a:pPr lvl="1"/>
            <a:r>
              <a:rPr lang="en-US" sz="2800" dirty="0"/>
              <a:t>30xo receives the 90” Kraken</a:t>
            </a:r>
          </a:p>
          <a:p>
            <a:r>
              <a:rPr lang="en-US" dirty="0"/>
              <a:t>Kraken Benefits</a:t>
            </a:r>
          </a:p>
          <a:p>
            <a:pPr lvl="1"/>
            <a:r>
              <a:rPr lang="en-US" sz="2800" dirty="0"/>
              <a:t>100 pounds of thrust</a:t>
            </a:r>
          </a:p>
          <a:p>
            <a:pPr lvl="1"/>
            <a:r>
              <a:rPr lang="en-US" sz="2800" dirty="0"/>
              <a:t>Wirelessly connects to Garmin screens</a:t>
            </a:r>
          </a:p>
          <a:p>
            <a:pPr lvl="1"/>
            <a:r>
              <a:rPr lang="en-US" sz="2800" dirty="0"/>
              <a:t>Floating remote</a:t>
            </a:r>
          </a:p>
          <a:p>
            <a:pPr lvl="1"/>
            <a:r>
              <a:rPr lang="en-US" sz="2800" dirty="0"/>
              <a:t>Waypoint and mapping directly from the MFD similar to autopilot functionality</a:t>
            </a:r>
          </a:p>
          <a:p>
            <a:r>
              <a:rPr lang="en-US" dirty="0"/>
              <a:t>Does not power deploy or retract</a:t>
            </a:r>
          </a:p>
        </p:txBody>
      </p:sp>
    </p:spTree>
    <p:extLst>
      <p:ext uri="{BB962C8B-B14F-4D97-AF65-F5344CB8AC3E}">
        <p14:creationId xmlns:p14="http://schemas.microsoft.com/office/powerpoint/2010/main" val="15903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6E04-EDC4-98D7-F0F3-840824AD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56" y="321733"/>
            <a:ext cx="6105144" cy="1324506"/>
          </a:xfrm>
        </p:spPr>
        <p:txBody>
          <a:bodyPr anchor="ctr">
            <a:normAutofit/>
          </a:bodyPr>
          <a:lstStyle/>
          <a:p>
            <a:r>
              <a:rPr lang="en-US" sz="3600" dirty="0"/>
              <a:t>GARMIN - JL</a:t>
            </a:r>
          </a:p>
        </p:txBody>
      </p:sp>
      <p:pic>
        <p:nvPicPr>
          <p:cNvPr id="4" name="filtered-26998A92-921F-4A29-8CBA-D3F1D671F5D1">
            <a:hlinkClick r:id="" action="ppaction://media"/>
            <a:extLst>
              <a:ext uri="{FF2B5EF4-FFF2-40B4-BE49-F238E27FC236}">
                <a16:creationId xmlns:a16="http://schemas.microsoft.com/office/drawing/2014/main" id="{DF775DC1-C55A-9578-23DB-C604E53AA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-3456"/>
            <a:ext cx="4293637" cy="68614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4BBD1-092A-340A-C572-27B95D52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8655" y="1646239"/>
            <a:ext cx="6105145" cy="4530724"/>
          </a:xfrm>
        </p:spPr>
        <p:txBody>
          <a:bodyPr>
            <a:normAutofit/>
          </a:bodyPr>
          <a:lstStyle/>
          <a:p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JL speakers and subs will replace Fusion</a:t>
            </a:r>
          </a:p>
          <a:p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Retains Fusion head units and amplifiers</a:t>
            </a:r>
          </a:p>
          <a:p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Full Garmin aftermarket support and warranty</a:t>
            </a:r>
          </a:p>
        </p:txBody>
      </p:sp>
    </p:spTree>
    <p:extLst>
      <p:ext uri="{BB962C8B-B14F-4D97-AF65-F5344CB8AC3E}">
        <p14:creationId xmlns:p14="http://schemas.microsoft.com/office/powerpoint/2010/main" val="311220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08073-40E2-4050-B39C-4AD8B8A3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4380" y="98955"/>
            <a:ext cx="2944152" cy="1622744"/>
          </a:xfrm>
        </p:spPr>
        <p:txBody>
          <a:bodyPr anchor="b">
            <a:normAutofit/>
          </a:bodyPr>
          <a:lstStyle/>
          <a:p>
            <a:r>
              <a:rPr lang="en-US" sz="3600" dirty="0" err="1">
                <a:solidFill>
                  <a:schemeClr val="tx1"/>
                </a:solidFill>
              </a:rPr>
              <a:t>MyHelm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91C67-F78A-DC26-A076-5EF48A724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" y="1352939"/>
            <a:ext cx="8083495" cy="41427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060D5-1820-4E2C-A73D-A0325CCE8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872" y="1820654"/>
            <a:ext cx="3831973" cy="4356310"/>
          </a:xfrm>
        </p:spPr>
        <p:txBody>
          <a:bodyPr>
            <a:normAutofit/>
          </a:bodyPr>
          <a:lstStyle/>
          <a:p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Garmin 9000’s allow for more integration and seamless intuitive boat control</a:t>
            </a:r>
          </a:p>
          <a:p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One tap to charts, radar, sonar, and engine data,</a:t>
            </a:r>
          </a:p>
          <a:p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Embedded nav chart on new Coning page</a:t>
            </a:r>
          </a:p>
        </p:txBody>
      </p:sp>
    </p:spTree>
    <p:extLst>
      <p:ext uri="{BB962C8B-B14F-4D97-AF65-F5344CB8AC3E}">
        <p14:creationId xmlns:p14="http://schemas.microsoft.com/office/powerpoint/2010/main" val="757562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24287EB-1C9B-995D-F123-A29473736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9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4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E710C49-B17C-726D-96DD-C429E5279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9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5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06081B39-A5A4-6127-27E1-EF1DBC2AC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81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24287EB-1C9B-995D-F123-A29473736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9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51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evice&#10;&#10;Description automatically generated">
            <a:extLst>
              <a:ext uri="{FF2B5EF4-FFF2-40B4-BE49-F238E27FC236}">
                <a16:creationId xmlns:a16="http://schemas.microsoft.com/office/drawing/2014/main" id="{34B48305-4DCF-21AB-24C4-C6FEDEA3D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9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8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24AD3A2-1344-DD03-0A65-17097A9C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09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B677-DD70-C043-F9CC-E65D245C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Retail and Wholesale programs 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1AD8780C-2A1A-469A-2604-62EC82B5B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2932" y="1394694"/>
            <a:ext cx="3886890" cy="5031574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A01531B-7D6D-B092-4524-A634D163C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0" t="18502" r="39906" b="61425"/>
          <a:stretch/>
        </p:blipFill>
        <p:spPr>
          <a:xfrm>
            <a:off x="472440" y="1292734"/>
            <a:ext cx="5894070" cy="293368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D6D983-4C04-EBAF-191C-B0328D80C6F8}"/>
              </a:ext>
            </a:extLst>
          </p:cNvPr>
          <p:cNvSpPr/>
          <p:nvPr/>
        </p:nvSpPr>
        <p:spPr>
          <a:xfrm>
            <a:off x="3246121" y="4149407"/>
            <a:ext cx="4335372" cy="25371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$2,500 SPIFF for all YMBS registered boats this week.</a:t>
            </a:r>
          </a:p>
        </p:txBody>
      </p:sp>
    </p:spTree>
    <p:extLst>
      <p:ext uri="{BB962C8B-B14F-4D97-AF65-F5344CB8AC3E}">
        <p14:creationId xmlns:p14="http://schemas.microsoft.com/office/powerpoint/2010/main" val="679987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24AD3A2-1344-DD03-0A65-17097A9C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9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CD3D5-DFCA-E51D-B9A8-D55C220A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" y="0"/>
            <a:ext cx="12185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4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24AD3A2-1344-DD03-0A65-17097A9C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68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F104B38E-D6E9-7CE1-B85B-7A900A2BA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48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24AD3A2-1344-DD03-0A65-17097A9C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32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the cockpit of a boat&#10;&#10;Description automatically generated">
            <a:extLst>
              <a:ext uri="{FF2B5EF4-FFF2-40B4-BE49-F238E27FC236}">
                <a16:creationId xmlns:a16="http://schemas.microsoft.com/office/drawing/2014/main" id="{2C1D4509-5224-13F4-9F0F-AF8CA7A72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0" r="3297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8E1E4-0B3F-2AE3-A924-F802B07A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en-US" sz="4400"/>
              <a:t>Upholstery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C771A-3901-537A-697F-31C00C86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/>
          </a:bodyPr>
          <a:lstStyle/>
          <a:p>
            <a:r>
              <a:rPr lang="en-US" dirty="0"/>
              <a:t>New exterior color </a:t>
            </a:r>
            <a:r>
              <a:rPr lang="en-US" i="1" dirty="0"/>
              <a:t>SAND BAR </a:t>
            </a:r>
            <a:r>
              <a:rPr lang="en-US" dirty="0"/>
              <a:t>with inlay texture</a:t>
            </a:r>
          </a:p>
        </p:txBody>
      </p:sp>
    </p:spTree>
    <p:extLst>
      <p:ext uri="{BB962C8B-B14F-4D97-AF65-F5344CB8AC3E}">
        <p14:creationId xmlns:p14="http://schemas.microsoft.com/office/powerpoint/2010/main" val="397144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and brown seats on a boat&#10;&#10;Description automatically generated">
            <a:extLst>
              <a:ext uri="{FF2B5EF4-FFF2-40B4-BE49-F238E27FC236}">
                <a16:creationId xmlns:a16="http://schemas.microsoft.com/office/drawing/2014/main" id="{13CC7244-EFB6-5A00-074F-C0B762ADA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4" r="14221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8E1E4-0B3F-2AE3-A924-F802B07A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en-US" sz="4400"/>
              <a:t>Upholstery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C771A-3901-537A-697F-31C00C86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New exterior color </a:t>
            </a:r>
            <a:r>
              <a:rPr lang="en-US" sz="2400" i="1" dirty="0"/>
              <a:t>SAND BAR </a:t>
            </a:r>
            <a:r>
              <a:rPr lang="en-US" sz="2400" dirty="0"/>
              <a:t>with inlay texture</a:t>
            </a:r>
          </a:p>
        </p:txBody>
      </p:sp>
    </p:spTree>
    <p:extLst>
      <p:ext uri="{BB962C8B-B14F-4D97-AF65-F5344CB8AC3E}">
        <p14:creationId xmlns:p14="http://schemas.microsoft.com/office/powerpoint/2010/main" val="449596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E68556-D372-0094-2054-39EEA0851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67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8E1E4-0B3F-2AE3-A924-F802B07A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en-US" sz="4400"/>
              <a:t>Upholstery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C771A-3901-537A-697F-31C00C86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New exterior color </a:t>
            </a:r>
            <a:r>
              <a:rPr lang="en-US" sz="2400" i="1" dirty="0"/>
              <a:t>SAND BAR </a:t>
            </a:r>
            <a:r>
              <a:rPr lang="en-US" sz="2400" dirty="0"/>
              <a:t>with inlay texture</a:t>
            </a:r>
          </a:p>
        </p:txBody>
      </p:sp>
    </p:spTree>
    <p:extLst>
      <p:ext uri="{BB962C8B-B14F-4D97-AF65-F5344CB8AC3E}">
        <p14:creationId xmlns:p14="http://schemas.microsoft.com/office/powerpoint/2010/main" val="3278618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A16E988F-C957-E4F0-CE7C-8DBEDE7D7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5" r="40887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8E1E4-0B3F-2AE3-A924-F802B07A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en-US" sz="4400"/>
              <a:t>Upholstery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C771A-3901-537A-697F-31C00C86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New exterior color </a:t>
            </a:r>
            <a:r>
              <a:rPr lang="en-US" sz="2400" i="1" dirty="0"/>
              <a:t>SAND BAR </a:t>
            </a:r>
            <a:r>
              <a:rPr lang="en-US" sz="2400" dirty="0"/>
              <a:t>with inlay texture</a:t>
            </a:r>
          </a:p>
          <a:p>
            <a:r>
              <a:rPr lang="en-US" sz="2400" dirty="0"/>
              <a:t>Optional interior color on 37 and 41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Classic Luxe interior package with warm beige &amp; deep brown tones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Halcyon Luxe interior package with cool grey &amp; warm white tones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141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ckpit of a boat with a steering wheel and a steering wheel&#10;&#10;Description automatically generated">
            <a:extLst>
              <a:ext uri="{FF2B5EF4-FFF2-40B4-BE49-F238E27FC236}">
                <a16:creationId xmlns:a16="http://schemas.microsoft.com/office/drawing/2014/main" id="{C9A672CB-EF37-0613-9085-20E22E99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4" r="18581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AF20A-4A57-31A8-5D28-DEC80D49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dirty="0"/>
              <a:t>Helm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5F211-E676-0875-3CB0-5BBD5C964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en-US" dirty="0"/>
              <a:t>Cell chargers</a:t>
            </a:r>
          </a:p>
          <a:p>
            <a:pPr lvl="1"/>
            <a:r>
              <a:rPr lang="en-US" dirty="0"/>
              <a:t>28 and up receive up to four chargers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84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42BB9-F7B2-8311-B95A-073EB6EAC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75" y="181449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Keith Ammons cell 251-422-4162</a:t>
            </a:r>
          </a:p>
          <a:p>
            <a:pPr marL="0" indent="0">
              <a:buNone/>
            </a:pPr>
            <a:r>
              <a:rPr lang="en-US" sz="4000" dirty="0"/>
              <a:t>Tim Ford cell 203 260-6381</a:t>
            </a:r>
          </a:p>
          <a:p>
            <a:pPr marL="0" indent="0">
              <a:buNone/>
            </a:pPr>
            <a:r>
              <a:rPr lang="en-US" sz="4000" dirty="0"/>
              <a:t>Alex leva cell 813-240-3246</a:t>
            </a:r>
          </a:p>
          <a:p>
            <a:pPr marL="0" indent="0">
              <a:buNone/>
            </a:pPr>
            <a:r>
              <a:rPr lang="en-US" sz="4000" dirty="0"/>
              <a:t>Michael Diggle cell 631-707-4846</a:t>
            </a:r>
          </a:p>
          <a:p>
            <a:pPr marL="0" indent="0">
              <a:buNone/>
            </a:pPr>
            <a:r>
              <a:rPr lang="en-US" sz="4000" dirty="0"/>
              <a:t>Drew Halford cell 843-810-9253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EE049-7435-775A-BE35-4AE6B7991C95}"/>
              </a:ext>
            </a:extLst>
          </p:cNvPr>
          <p:cNvSpPr txBox="1"/>
          <p:nvPr/>
        </p:nvSpPr>
        <p:spPr>
          <a:xfrm>
            <a:off x="293353" y="100849"/>
            <a:ext cx="1160529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7200" dirty="0"/>
              <a:t>Your sales team is here to help</a:t>
            </a:r>
          </a:p>
        </p:txBody>
      </p:sp>
      <p:pic>
        <p:nvPicPr>
          <p:cNvPr id="6" name="Picture 5" descr="A boat on the water&#10;&#10;Description automatically generated">
            <a:extLst>
              <a:ext uri="{FF2B5EF4-FFF2-40B4-BE49-F238E27FC236}">
                <a16:creationId xmlns:a16="http://schemas.microsoft.com/office/drawing/2014/main" id="{69F1FA69-79B8-6112-10FB-56155D32C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r="25250"/>
          <a:stretch/>
        </p:blipFill>
        <p:spPr>
          <a:xfrm>
            <a:off x="7311709" y="1517448"/>
            <a:ext cx="4747416" cy="4469142"/>
          </a:xfrm>
          <a:prstGeom prst="rect">
            <a:avLst/>
          </a:prstGeom>
        </p:spPr>
      </p:pic>
      <p:pic>
        <p:nvPicPr>
          <p:cNvPr id="8" name="Picture 7" descr="A person holding up a coin&#10;&#10;Description automatically generated">
            <a:extLst>
              <a:ext uri="{FF2B5EF4-FFF2-40B4-BE49-F238E27FC236}">
                <a16:creationId xmlns:a16="http://schemas.microsoft.com/office/drawing/2014/main" id="{C217F802-7EE2-F263-2918-26EF07FA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5246" y="100849"/>
            <a:ext cx="4343400" cy="4343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93B2C9-86E5-2660-69F3-0C0D4B7C7137}"/>
              </a:ext>
            </a:extLst>
          </p:cNvPr>
          <p:cNvSpPr txBox="1"/>
          <p:nvPr/>
        </p:nvSpPr>
        <p:spPr>
          <a:xfrm>
            <a:off x="7412712" y="3752019"/>
            <a:ext cx="4545409" cy="3046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First person to text each of us gets $100 in Regulator gear. Text must be a selfie of you and a Regulator challenge coin.  5 winners. Ready go….</a:t>
            </a:r>
          </a:p>
        </p:txBody>
      </p:sp>
    </p:spTree>
    <p:extLst>
      <p:ext uri="{BB962C8B-B14F-4D97-AF65-F5344CB8AC3E}">
        <p14:creationId xmlns:p14="http://schemas.microsoft.com/office/powerpoint/2010/main" val="6323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ckpit of a boat with a steering wheel and a steering wheel&#10;&#10;Description automatically generated">
            <a:extLst>
              <a:ext uri="{FF2B5EF4-FFF2-40B4-BE49-F238E27FC236}">
                <a16:creationId xmlns:a16="http://schemas.microsoft.com/office/drawing/2014/main" id="{C9A672CB-EF37-0613-9085-20E22E99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4" r="18581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AF20A-4A57-31A8-5D28-DEC80D49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dirty="0"/>
              <a:t>Helm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5F211-E676-0875-3CB0-5BBD5C964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en-US" dirty="0"/>
              <a:t>Cell chargers</a:t>
            </a:r>
          </a:p>
          <a:p>
            <a:pPr lvl="1"/>
            <a:r>
              <a:rPr lang="en-US" dirty="0"/>
              <a:t>28 and up receive up to four chargers</a:t>
            </a:r>
          </a:p>
          <a:p>
            <a:pPr lvl="1"/>
            <a:r>
              <a:rPr lang="en-US" dirty="0"/>
              <a:t>Current charger at the helm remains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596F4D4-EF1B-1912-F7C9-4EBD72C7E459}"/>
              </a:ext>
            </a:extLst>
          </p:cNvPr>
          <p:cNvSpPr/>
          <p:nvPr/>
        </p:nvSpPr>
        <p:spPr>
          <a:xfrm rot="13036163">
            <a:off x="7462763" y="4537495"/>
            <a:ext cx="484632" cy="978408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02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ckpit of a boat with a steering wheel and a steering wheel&#10;&#10;Description automatically generated">
            <a:extLst>
              <a:ext uri="{FF2B5EF4-FFF2-40B4-BE49-F238E27FC236}">
                <a16:creationId xmlns:a16="http://schemas.microsoft.com/office/drawing/2014/main" id="{C9A672CB-EF37-0613-9085-20E22E99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4" r="18581" b="-1"/>
          <a:stretch/>
        </p:blipFill>
        <p:spPr>
          <a:xfrm>
            <a:off x="6165011" y="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AF20A-4A57-31A8-5D28-DEC80D49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dirty="0"/>
              <a:t>Helm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5F211-E676-0875-3CB0-5BBD5C964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en-US" dirty="0"/>
              <a:t>Cell chargers</a:t>
            </a:r>
          </a:p>
          <a:p>
            <a:pPr lvl="1"/>
            <a:r>
              <a:rPr lang="en-US" dirty="0"/>
              <a:t>28 and up receive up to four chargers</a:t>
            </a:r>
          </a:p>
          <a:p>
            <a:pPr lvl="1"/>
            <a:r>
              <a:rPr lang="en-US" dirty="0"/>
              <a:t>Current charger at the helm remains</a:t>
            </a:r>
          </a:p>
          <a:p>
            <a:pPr lvl="1"/>
            <a:r>
              <a:rPr lang="en-US" dirty="0"/>
              <a:t>Add 1 clamp charger inside the console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8C62220-A035-F472-AAFF-C81319D77A91}"/>
              </a:ext>
            </a:extLst>
          </p:cNvPr>
          <p:cNvSpPr/>
          <p:nvPr/>
        </p:nvSpPr>
        <p:spPr>
          <a:xfrm rot="19202550">
            <a:off x="7101409" y="4744528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4ABDBC3-87BF-1B5B-7CEE-30FEEFE667DE}"/>
              </a:ext>
            </a:extLst>
          </p:cNvPr>
          <p:cNvSpPr/>
          <p:nvPr/>
        </p:nvSpPr>
        <p:spPr>
          <a:xfrm>
            <a:off x="8807569" y="-124079"/>
            <a:ext cx="484632" cy="978408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19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ckpit of a boat with a steering wheel and a steering wheel&#10;&#10;Description automatically generated">
            <a:extLst>
              <a:ext uri="{FF2B5EF4-FFF2-40B4-BE49-F238E27FC236}">
                <a16:creationId xmlns:a16="http://schemas.microsoft.com/office/drawing/2014/main" id="{C9A672CB-EF37-0613-9085-20E22E99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4" r="18581" b="-1"/>
          <a:stretch/>
        </p:blipFill>
        <p:spPr>
          <a:xfrm>
            <a:off x="6165011" y="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AF20A-4A57-31A8-5D28-DEC80D49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dirty="0"/>
              <a:t>Helm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5F211-E676-0875-3CB0-5BBD5C964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en-US" dirty="0"/>
              <a:t>Cell chargers</a:t>
            </a:r>
          </a:p>
          <a:p>
            <a:pPr lvl="1"/>
            <a:r>
              <a:rPr lang="en-US" dirty="0"/>
              <a:t>28 and up receive up to four chargers</a:t>
            </a:r>
          </a:p>
          <a:p>
            <a:pPr lvl="1"/>
            <a:r>
              <a:rPr lang="en-US" dirty="0"/>
              <a:t>Current charger at the helm remains</a:t>
            </a:r>
          </a:p>
          <a:p>
            <a:pPr lvl="1"/>
            <a:r>
              <a:rPr lang="en-US" dirty="0"/>
              <a:t> clamp charger inside the console</a:t>
            </a:r>
          </a:p>
          <a:p>
            <a:pPr lvl="1"/>
            <a:r>
              <a:rPr lang="en-US" dirty="0"/>
              <a:t>1 each inductive charger in each cubby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596F4D4-EF1B-1912-F7C9-4EBD72C7E459}"/>
              </a:ext>
            </a:extLst>
          </p:cNvPr>
          <p:cNvSpPr/>
          <p:nvPr/>
        </p:nvSpPr>
        <p:spPr>
          <a:xfrm rot="18890094">
            <a:off x="7040069" y="163903"/>
            <a:ext cx="484632" cy="978408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8C62220-A035-F472-AAFF-C81319D77A91}"/>
              </a:ext>
            </a:extLst>
          </p:cNvPr>
          <p:cNvSpPr/>
          <p:nvPr/>
        </p:nvSpPr>
        <p:spPr>
          <a:xfrm rot="19202550">
            <a:off x="7101409" y="4744528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90E1CB6-3863-83B1-A2F6-CD897FE8112E}"/>
              </a:ext>
            </a:extLst>
          </p:cNvPr>
          <p:cNvSpPr/>
          <p:nvPr/>
        </p:nvSpPr>
        <p:spPr>
          <a:xfrm rot="8037536">
            <a:off x="10153291" y="407200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1C261AF-CB5D-1C1C-987D-BD22DB58B3D9}"/>
              </a:ext>
            </a:extLst>
          </p:cNvPr>
          <p:cNvSpPr/>
          <p:nvPr/>
        </p:nvSpPr>
        <p:spPr>
          <a:xfrm rot="5400000">
            <a:off x="8534775" y="122809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5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ckpit of a boat with a steering wheel and a steering wheel&#10;&#10;Description automatically generated">
            <a:extLst>
              <a:ext uri="{FF2B5EF4-FFF2-40B4-BE49-F238E27FC236}">
                <a16:creationId xmlns:a16="http://schemas.microsoft.com/office/drawing/2014/main" id="{C9A672CB-EF37-0613-9085-20E22E99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4" r="18581" b="-1"/>
          <a:stretch/>
        </p:blipFill>
        <p:spPr>
          <a:xfrm>
            <a:off x="6165011" y="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AF20A-4A57-31A8-5D28-DEC80D49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dirty="0"/>
              <a:t>Helm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5F211-E676-0875-3CB0-5BBD5C964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en-US" dirty="0"/>
              <a:t>Cell chargers</a:t>
            </a:r>
          </a:p>
          <a:p>
            <a:pPr lvl="1"/>
            <a:r>
              <a:rPr lang="en-US" dirty="0"/>
              <a:t>28 and up receive up to four chargers</a:t>
            </a:r>
          </a:p>
          <a:p>
            <a:pPr lvl="1"/>
            <a:r>
              <a:rPr lang="en-US" dirty="0"/>
              <a:t>Current charger at the helm remains</a:t>
            </a:r>
          </a:p>
          <a:p>
            <a:pPr lvl="1"/>
            <a:r>
              <a:rPr lang="en-US" dirty="0"/>
              <a:t> clamp charger inside the console</a:t>
            </a:r>
          </a:p>
          <a:p>
            <a:pPr lvl="1"/>
            <a:r>
              <a:rPr lang="en-US" dirty="0"/>
              <a:t>1 each inductive charger in each cubby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26xo opt: two cubby chargers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596F4D4-EF1B-1912-F7C9-4EBD72C7E459}"/>
              </a:ext>
            </a:extLst>
          </p:cNvPr>
          <p:cNvSpPr/>
          <p:nvPr/>
        </p:nvSpPr>
        <p:spPr>
          <a:xfrm rot="18890094">
            <a:off x="7040069" y="163903"/>
            <a:ext cx="484632" cy="978408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8C62220-A035-F472-AAFF-C81319D77A91}"/>
              </a:ext>
            </a:extLst>
          </p:cNvPr>
          <p:cNvSpPr/>
          <p:nvPr/>
        </p:nvSpPr>
        <p:spPr>
          <a:xfrm rot="19202550">
            <a:off x="7101409" y="4744528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90E1CB6-3863-83B1-A2F6-CD897FE8112E}"/>
              </a:ext>
            </a:extLst>
          </p:cNvPr>
          <p:cNvSpPr/>
          <p:nvPr/>
        </p:nvSpPr>
        <p:spPr>
          <a:xfrm rot="8037536">
            <a:off x="10153291" y="407200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1C261AF-CB5D-1C1C-987D-BD22DB58B3D9}"/>
              </a:ext>
            </a:extLst>
          </p:cNvPr>
          <p:cNvSpPr/>
          <p:nvPr/>
        </p:nvSpPr>
        <p:spPr>
          <a:xfrm rot="5400000">
            <a:off x="8534775" y="122809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445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BE37C6-356C-133A-B3DF-51B811570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7" r="25946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AF20A-4A57-31A8-5D28-DEC80D49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dirty="0"/>
              <a:t>Helm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5F211-E676-0875-3CB0-5BBD5C964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* Cell chargers and Tower note:</a:t>
            </a:r>
          </a:p>
          <a:p>
            <a:pPr marL="457200" lvl="1" indent="0">
              <a:buNone/>
            </a:pPr>
            <a:r>
              <a:rPr lang="en-US" dirty="0"/>
              <a:t>Half tower option omits cubby chargers on 26 and 30xo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30xo – removed </a:t>
            </a:r>
            <a:r>
              <a:rPr lang="en-US" dirty="0" err="1"/>
              <a:t>ProTap</a:t>
            </a:r>
            <a:r>
              <a:rPr lang="en-US" dirty="0"/>
              <a:t> interface.</a:t>
            </a:r>
          </a:p>
          <a:p>
            <a:pPr lvl="1"/>
            <a:r>
              <a:rPr lang="en-US" dirty="0"/>
              <a:t>Removed jack plate position sensors</a:t>
            </a:r>
          </a:p>
          <a:p>
            <a:pPr lvl="1"/>
            <a:r>
              <a:rPr lang="en-US" dirty="0"/>
              <a:t>Will add power pole remotes to helm panel</a:t>
            </a:r>
          </a:p>
          <a:p>
            <a:pPr lvl="1"/>
            <a:r>
              <a:rPr lang="en-US" dirty="0" err="1"/>
              <a:t>ProTap</a:t>
            </a:r>
            <a:r>
              <a:rPr lang="en-US" dirty="0"/>
              <a:t> </a:t>
            </a:r>
            <a:r>
              <a:rPr lang="en-US" dirty="0" err="1"/>
              <a:t>MyHelm</a:t>
            </a:r>
            <a:r>
              <a:rPr lang="en-US" dirty="0"/>
              <a:t> screen will be removed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68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E08E5657-868C-75AC-9AF8-39CF47A18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628"/>
          <a:stretch/>
        </p:blipFill>
        <p:spPr>
          <a:xfrm rot="5400000">
            <a:off x="6443472" y="1109472"/>
            <a:ext cx="6858000" cy="4639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716AB8-81F9-784A-4098-C599FC2B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pc="-300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Life Aboard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719AE-C7C5-333F-F87B-B6A25C4C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Helm Mats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Factory installed option – all models</a:t>
            </a:r>
          </a:p>
        </p:txBody>
      </p:sp>
    </p:spTree>
    <p:extLst>
      <p:ext uri="{BB962C8B-B14F-4D97-AF65-F5344CB8AC3E}">
        <p14:creationId xmlns:p14="http://schemas.microsoft.com/office/powerpoint/2010/main" val="40729829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6AB8-81F9-784A-4098-C599FC2BD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Aboard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719AE-C7C5-333F-F87B-B6A25C4C5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XO rear shade</a:t>
            </a:r>
          </a:p>
          <a:p>
            <a:pPr lvl="1"/>
            <a:r>
              <a:rPr lang="en-US" dirty="0"/>
              <a:t>Hardtop mounted bases with removable </a:t>
            </a:r>
            <a:r>
              <a:rPr lang="en-US"/>
              <a:t>collapsible carbon poles </a:t>
            </a:r>
            <a:r>
              <a:rPr lang="en-US" dirty="0"/>
              <a:t>and adjustable black shade</a:t>
            </a:r>
          </a:p>
          <a:p>
            <a:pPr lvl="1"/>
            <a:endParaRPr lang="en-US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A88CB737-A5DC-491B-13B5-FFEBD7BE0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 bwMode="auto">
          <a:xfrm>
            <a:off x="5658928" y="3519577"/>
            <a:ext cx="6284184" cy="314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>
            <a:extLst>
              <a:ext uri="{FF2B5EF4-FFF2-40B4-BE49-F238E27FC236}">
                <a16:creationId xmlns:a16="http://schemas.microsoft.com/office/drawing/2014/main" id="{70C0A557-A2B7-D36D-188D-52819586B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4" b="27407"/>
          <a:stretch/>
        </p:blipFill>
        <p:spPr bwMode="auto">
          <a:xfrm>
            <a:off x="1456810" y="3153258"/>
            <a:ext cx="3735773" cy="361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616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C27A62-E470-DCB0-ABF7-3BB5CA582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716AB8-81F9-784A-4098-C599FC2B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dirty="0"/>
              <a:t>Life Aboard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719AE-C7C5-333F-F87B-B6A25C4C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en-US" dirty="0"/>
              <a:t>Inflation Station</a:t>
            </a:r>
          </a:p>
          <a:p>
            <a:pPr lvl="1"/>
            <a:r>
              <a:rPr lang="en-US" dirty="0"/>
              <a:t>Award-winning built-in DC air compressor</a:t>
            </a:r>
          </a:p>
          <a:p>
            <a:pPr lvl="1"/>
            <a:r>
              <a:rPr lang="en-US" dirty="0"/>
              <a:t>Inflates and deflates</a:t>
            </a:r>
          </a:p>
          <a:p>
            <a:pPr lvl="2"/>
            <a:r>
              <a:rPr lang="en-US" dirty="0"/>
              <a:t>Towable watersports toys ~ 3 minutes</a:t>
            </a:r>
          </a:p>
          <a:p>
            <a:pPr lvl="2"/>
            <a:r>
              <a:rPr lang="en-US" dirty="0"/>
              <a:t>10ft SUP ~7 minutes @ 20 psi</a:t>
            </a:r>
          </a:p>
          <a:p>
            <a:pPr lvl="2"/>
            <a:r>
              <a:rPr lang="en-US" dirty="0"/>
              <a:t>144 square foot inflatable platform ~15 minutes</a:t>
            </a:r>
          </a:p>
          <a:p>
            <a:pPr lvl="1"/>
            <a:r>
              <a:rPr lang="en-US" dirty="0"/>
              <a:t>Available on the 26xo and up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4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at&#10;&#10;Description automatically generated">
            <a:extLst>
              <a:ext uri="{FF2B5EF4-FFF2-40B4-BE49-F238E27FC236}">
                <a16:creationId xmlns:a16="http://schemas.microsoft.com/office/drawing/2014/main" id="{AC4DB9C2-A13F-80F3-A9F2-3DB0210FF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59" b="27428"/>
          <a:stretch/>
        </p:blipFill>
        <p:spPr>
          <a:xfrm>
            <a:off x="7848600" y="10"/>
            <a:ext cx="4343400" cy="2907946"/>
          </a:xfrm>
          <a:prstGeom prst="rect">
            <a:avLst/>
          </a:prstGeom>
        </p:spPr>
      </p:pic>
      <p:pic>
        <p:nvPicPr>
          <p:cNvPr id="7" name="Picture 6" descr="A close up of a boat&#10;&#10;Description automatically generated">
            <a:extLst>
              <a:ext uri="{FF2B5EF4-FFF2-40B4-BE49-F238E27FC236}">
                <a16:creationId xmlns:a16="http://schemas.microsoft.com/office/drawing/2014/main" id="{213EFFAF-27EF-2DB1-82C8-9F74A0EBC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05" b="14588"/>
          <a:stretch/>
        </p:blipFill>
        <p:spPr>
          <a:xfrm>
            <a:off x="7848600" y="2907956"/>
            <a:ext cx="4343400" cy="3950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D64569-CA18-653F-54E8-3000B773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en-US" dirty="0"/>
              <a:t>Life Aboard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C1BAC-C38B-930B-5928-D35951124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Fresh water anchor wash</a:t>
            </a:r>
          </a:p>
          <a:p>
            <a:r>
              <a:rPr lang="en-US" dirty="0"/>
              <a:t>Washes the rode and chain as the anchor is retrieved automatically.  </a:t>
            </a:r>
          </a:p>
          <a:p>
            <a:pPr lvl="1"/>
            <a:r>
              <a:rPr lang="en-US" dirty="0"/>
              <a:t>Requires freshwater pump to be turned on.</a:t>
            </a:r>
          </a:p>
          <a:p>
            <a:pPr lvl="1"/>
            <a:r>
              <a:rPr lang="en-US" dirty="0"/>
              <a:t>Manual valve under the deck if the owner wishes to disable.</a:t>
            </a:r>
          </a:p>
          <a:p>
            <a:pPr lvl="1"/>
            <a:r>
              <a:rPr lang="en-US" dirty="0"/>
              <a:t>Standard on 37 and 41</a:t>
            </a:r>
          </a:p>
          <a:p>
            <a:pPr lvl="1"/>
            <a:r>
              <a:rPr lang="en-US" dirty="0"/>
              <a:t>Will come as integrated part of windlass option on all other CC’s</a:t>
            </a:r>
          </a:p>
        </p:txBody>
      </p:sp>
    </p:spTree>
    <p:extLst>
      <p:ext uri="{BB962C8B-B14F-4D97-AF65-F5344CB8AC3E}">
        <p14:creationId xmlns:p14="http://schemas.microsoft.com/office/powerpoint/2010/main" val="412243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7580-8648-17D6-E0EB-3D5AECA3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31412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2025 pricing</a:t>
            </a:r>
          </a:p>
        </p:txBody>
      </p:sp>
      <p:pic>
        <p:nvPicPr>
          <p:cNvPr id="4" name="Picture 3" descr="A person sitting in the cockpit of a boat&#10;&#10;Description automatically generated">
            <a:extLst>
              <a:ext uri="{FF2B5EF4-FFF2-40B4-BE49-F238E27FC236}">
                <a16:creationId xmlns:a16="http://schemas.microsoft.com/office/drawing/2014/main" id="{954F6BE3-1E42-137A-328D-6CCACC362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0" r="3297"/>
          <a:stretch/>
        </p:blipFill>
        <p:spPr>
          <a:xfrm>
            <a:off x="6770088" y="1988820"/>
            <a:ext cx="5364762" cy="4869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FB933-DA31-59C7-6DCD-83496EFD5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4" b="27407"/>
          <a:stretch/>
        </p:blipFill>
        <p:spPr bwMode="auto">
          <a:xfrm>
            <a:off x="57150" y="28338"/>
            <a:ext cx="3320930" cy="321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AE7DF-F350-940D-6AEB-BFC09DB46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01" t="29000" r="7635" b="7000"/>
          <a:stretch/>
        </p:blipFill>
        <p:spPr>
          <a:xfrm>
            <a:off x="8965164" y="28338"/>
            <a:ext cx="2251710" cy="1912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EA21B-AEBC-6D80-D773-9777732381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37"/>
          <a:stretch/>
        </p:blipFill>
        <p:spPr>
          <a:xfrm>
            <a:off x="3454977" y="1217087"/>
            <a:ext cx="3605181" cy="4055823"/>
          </a:xfrm>
          <a:prstGeom prst="rect">
            <a:avLst/>
          </a:prstGeom>
        </p:spPr>
      </p:pic>
      <p:pic>
        <p:nvPicPr>
          <p:cNvPr id="8" name="Picture 7" descr="A white object with a round fan&#10;&#10;Description automatically generated">
            <a:extLst>
              <a:ext uri="{FF2B5EF4-FFF2-40B4-BE49-F238E27FC236}">
                <a16:creationId xmlns:a16="http://schemas.microsoft.com/office/drawing/2014/main" id="{B5654902-11A5-EE95-9458-8EE9B053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161" r="-1" b="41163"/>
          <a:stretch/>
        </p:blipFill>
        <p:spPr>
          <a:xfrm>
            <a:off x="154509" y="3755931"/>
            <a:ext cx="3536670" cy="30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rane lifting a website&#10;&#10;Description automatically generated">
            <a:extLst>
              <a:ext uri="{FF2B5EF4-FFF2-40B4-BE49-F238E27FC236}">
                <a16:creationId xmlns:a16="http://schemas.microsoft.com/office/drawing/2014/main" id="{1157BA05-A7F1-C893-C250-37E41F732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3" b="7814"/>
          <a:stretch/>
        </p:blipFill>
        <p:spPr>
          <a:xfrm>
            <a:off x="380955" y="217759"/>
            <a:ext cx="11430090" cy="64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409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91D5A-5533-9E95-E558-F67DE6ACF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488315"/>
            <a:ext cx="10515600" cy="4351338"/>
          </a:xfrm>
        </p:spPr>
        <p:txBody>
          <a:bodyPr/>
          <a:lstStyle/>
          <a:p>
            <a:r>
              <a:rPr lang="en-US" dirty="0"/>
              <a:t>Sand Upholstery Same as the Dove Gray. Both stay at 2024 pricing</a:t>
            </a:r>
          </a:p>
          <a:p>
            <a:r>
              <a:rPr lang="en-US" dirty="0"/>
              <a:t>Rear shade XOs $2,995</a:t>
            </a:r>
          </a:p>
          <a:p>
            <a:r>
              <a:rPr lang="en-US" dirty="0"/>
              <a:t>Helm Mat-$395</a:t>
            </a:r>
          </a:p>
          <a:p>
            <a:r>
              <a:rPr lang="en-US" dirty="0"/>
              <a:t>Inflate station $1,795</a:t>
            </a:r>
          </a:p>
          <a:p>
            <a:r>
              <a:rPr lang="en-US" dirty="0"/>
              <a:t>Gyro 30XO $31,995</a:t>
            </a:r>
          </a:p>
          <a:p>
            <a:r>
              <a:rPr lang="en-US" dirty="0"/>
              <a:t>Seakeeper ride 24XO- $10,395</a:t>
            </a:r>
          </a:p>
          <a:p>
            <a:r>
              <a:rPr lang="en-US" dirty="0"/>
              <a:t>Seakeeper ride 26XO-$16,495</a:t>
            </a:r>
          </a:p>
          <a:p>
            <a:r>
              <a:rPr lang="en-US" dirty="0"/>
              <a:t>Phone Chargers X (2)-$595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82D15-C524-AD3A-033F-4ADA3CAD5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72" b="27379"/>
          <a:stretch/>
        </p:blipFill>
        <p:spPr>
          <a:xfrm>
            <a:off x="8827770" y="1231642"/>
            <a:ext cx="3200400" cy="2197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BEA62-2B6D-75E0-6123-17453121E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4" r="5840" b="32405"/>
          <a:stretch/>
        </p:blipFill>
        <p:spPr bwMode="auto">
          <a:xfrm>
            <a:off x="5252814" y="1183799"/>
            <a:ext cx="3517616" cy="296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DA4BD37A-A150-58E0-7F42-699BC2FBE6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68" r="31628"/>
          <a:stretch/>
        </p:blipFill>
        <p:spPr>
          <a:xfrm rot="5400000">
            <a:off x="8892826" y="3590831"/>
            <a:ext cx="3051617" cy="2952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181EDC-7CD0-404D-EC7F-970EAD7A92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1" t="39769" r="8901" b="7885"/>
          <a:stretch/>
        </p:blipFill>
        <p:spPr>
          <a:xfrm>
            <a:off x="5711593" y="4269359"/>
            <a:ext cx="3116177" cy="2323465"/>
          </a:xfrm>
          <a:prstGeom prst="rect">
            <a:avLst/>
          </a:prstGeom>
        </p:spPr>
      </p:pic>
      <p:pic>
        <p:nvPicPr>
          <p:cNvPr id="10" name="Picture 9" descr="A black object with text on it&#10;&#10;Description automatically generated">
            <a:extLst>
              <a:ext uri="{FF2B5EF4-FFF2-40B4-BE49-F238E27FC236}">
                <a16:creationId xmlns:a16="http://schemas.microsoft.com/office/drawing/2014/main" id="{9E45F659-1CBC-9751-77EF-FADF6E2A2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" y="4839653"/>
            <a:ext cx="4745673" cy="18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9368704-6985-5EBC-075E-567CF70CD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23691" r="76188" b="19363"/>
          <a:stretch/>
        </p:blipFill>
        <p:spPr>
          <a:xfrm>
            <a:off x="171450" y="-1"/>
            <a:ext cx="4343400" cy="67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284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9368704-6985-5EBC-075E-567CF70CD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23691" r="76188" b="19363"/>
          <a:stretch/>
        </p:blipFill>
        <p:spPr>
          <a:xfrm>
            <a:off x="171450" y="-1"/>
            <a:ext cx="4343400" cy="67088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4898DA-B98B-37BE-BF68-A3C29D2FACF6}"/>
              </a:ext>
            </a:extLst>
          </p:cNvPr>
          <p:cNvSpPr/>
          <p:nvPr/>
        </p:nvSpPr>
        <p:spPr>
          <a:xfrm>
            <a:off x="4834890" y="297180"/>
            <a:ext cx="2091690" cy="25831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 went up $6,700 and got Seakeeper ride, upgraded Garmin interface, JL speakers, Fresh water washdown at windless, and choice of a few new options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749A3C-9F24-BDB6-CFE7-0115E65CE729}"/>
              </a:ext>
            </a:extLst>
          </p:cNvPr>
          <p:cNvCxnSpPr>
            <a:cxnSpLocks/>
          </p:cNvCxnSpPr>
          <p:nvPr/>
        </p:nvCxnSpPr>
        <p:spPr>
          <a:xfrm flipH="1">
            <a:off x="3497580" y="2034540"/>
            <a:ext cx="1257300" cy="4251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3223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9368704-6985-5EBC-075E-567CF70CD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23691" r="76188" b="19363"/>
          <a:stretch/>
        </p:blipFill>
        <p:spPr>
          <a:xfrm>
            <a:off x="171450" y="-1"/>
            <a:ext cx="4343400" cy="6708821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529DBB9-A9F4-3943-7CD4-7926141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24556" r="71500" b="8804"/>
          <a:stretch/>
        </p:blipFill>
        <p:spPr>
          <a:xfrm>
            <a:off x="7604216" y="125729"/>
            <a:ext cx="4330337" cy="64122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4898DA-B98B-37BE-BF68-A3C29D2FACF6}"/>
              </a:ext>
            </a:extLst>
          </p:cNvPr>
          <p:cNvSpPr/>
          <p:nvPr/>
        </p:nvSpPr>
        <p:spPr>
          <a:xfrm>
            <a:off x="4834890" y="297180"/>
            <a:ext cx="2091690" cy="25831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 went up $6,700 and got Seakeeper ride, upgraded Garmin interface, JL speakers, Fresh water washdown at windless, and choice of a few new options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749A3C-9F24-BDB6-CFE7-0115E65CE729}"/>
              </a:ext>
            </a:extLst>
          </p:cNvPr>
          <p:cNvCxnSpPr>
            <a:cxnSpLocks/>
          </p:cNvCxnSpPr>
          <p:nvPr/>
        </p:nvCxnSpPr>
        <p:spPr>
          <a:xfrm flipH="1">
            <a:off x="3497580" y="2034540"/>
            <a:ext cx="1257300" cy="4251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8832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9368704-6985-5EBC-075E-567CF70CD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23691" r="76188" b="19363"/>
          <a:stretch/>
        </p:blipFill>
        <p:spPr>
          <a:xfrm>
            <a:off x="171450" y="-1"/>
            <a:ext cx="4343400" cy="6708821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529DBB9-A9F4-3943-7CD4-79261418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24556" r="71500" b="8804"/>
          <a:stretch/>
        </p:blipFill>
        <p:spPr>
          <a:xfrm>
            <a:off x="7604216" y="125729"/>
            <a:ext cx="4330337" cy="64122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4898DA-B98B-37BE-BF68-A3C29D2FACF6}"/>
              </a:ext>
            </a:extLst>
          </p:cNvPr>
          <p:cNvSpPr/>
          <p:nvPr/>
        </p:nvSpPr>
        <p:spPr>
          <a:xfrm>
            <a:off x="4834890" y="297180"/>
            <a:ext cx="2091690" cy="25831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 went up $6,700 and got Seakeeper ride, upgraded Garmin interface, JL speakers, Fresh water washdown at windless, and choice of a few new options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749A3C-9F24-BDB6-CFE7-0115E65CE729}"/>
              </a:ext>
            </a:extLst>
          </p:cNvPr>
          <p:cNvCxnSpPr>
            <a:cxnSpLocks/>
          </p:cNvCxnSpPr>
          <p:nvPr/>
        </p:nvCxnSpPr>
        <p:spPr>
          <a:xfrm flipH="1">
            <a:off x="3497580" y="2034540"/>
            <a:ext cx="1257300" cy="4251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935EB-C5A4-1FFD-26F9-5C7A5B0787D2}"/>
              </a:ext>
            </a:extLst>
          </p:cNvPr>
          <p:cNvSpPr/>
          <p:nvPr/>
        </p:nvSpPr>
        <p:spPr>
          <a:xfrm>
            <a:off x="5192486" y="3177540"/>
            <a:ext cx="2091690" cy="31318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 went up $6,500 and got 350s, Seakeeper ride, upgraded Garmin interface, additional Siren monitoring, JL speakers, Fresh water washdown at windless, and choice of a few new options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DF2085-2060-14D8-3CD9-C969EDB73970}"/>
              </a:ext>
            </a:extLst>
          </p:cNvPr>
          <p:cNvCxnSpPr>
            <a:cxnSpLocks/>
          </p:cNvCxnSpPr>
          <p:nvPr/>
        </p:nvCxnSpPr>
        <p:spPr>
          <a:xfrm>
            <a:off x="7364186" y="5589270"/>
            <a:ext cx="3414304" cy="720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7286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F8F2D-9C1C-03C0-8DDE-6A424E49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>
                <a:latin typeface="Amasis MT Pro" panose="02040504050005020304" pitchFamily="18" charset="0"/>
              </a:rPr>
              <a:t>Thank you</a:t>
            </a:r>
          </a:p>
        </p:txBody>
      </p:sp>
      <p:pic>
        <p:nvPicPr>
          <p:cNvPr id="5" name="Picture 4" descr="A person petting a dog on a boat&#10;&#10;Description automatically generated">
            <a:extLst>
              <a:ext uri="{FF2B5EF4-FFF2-40B4-BE49-F238E27FC236}">
                <a16:creationId xmlns:a16="http://schemas.microsoft.com/office/drawing/2014/main" id="{35E2913E-26E1-36BC-0692-2358C933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355" b="5"/>
          <a:stretch/>
        </p:blipFill>
        <p:spPr>
          <a:xfrm>
            <a:off x="309569" y="1953535"/>
            <a:ext cx="3885242" cy="45898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4" descr="A group of people on a boat&#10;&#10;Description automatically generated">
            <a:extLst>
              <a:ext uri="{FF2B5EF4-FFF2-40B4-BE49-F238E27FC236}">
                <a16:creationId xmlns:a16="http://schemas.microsoft.com/office/drawing/2014/main" id="{DFCC36DC-5221-EBAA-8580-0E92B4B4E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322" r="-4" b="18994"/>
          <a:stretch/>
        </p:blipFill>
        <p:spPr>
          <a:xfrm>
            <a:off x="4869180" y="1904852"/>
            <a:ext cx="7093262" cy="45880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12355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r="2257"/>
          <a:stretch/>
        </p:blipFill>
        <p:spPr>
          <a:xfrm>
            <a:off x="1" y="0"/>
            <a:ext cx="1219200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3;p17">
            <a:extLst>
              <a:ext uri="{FF2B5EF4-FFF2-40B4-BE49-F238E27FC236}">
                <a16:creationId xmlns:a16="http://schemas.microsoft.com/office/drawing/2014/main" id="{35BE837B-9ACE-EAEB-3877-E656C811538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4291" y="242542"/>
            <a:ext cx="5040189" cy="3007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Google Shape;84;p17">
            <a:extLst>
              <a:ext uri="{FF2B5EF4-FFF2-40B4-BE49-F238E27FC236}">
                <a16:creationId xmlns:a16="http://schemas.microsoft.com/office/drawing/2014/main" id="{B9FEF831-6517-C5C6-0393-362DD8CE73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7520" y="242541"/>
            <a:ext cx="5040189" cy="300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5;p17">
            <a:extLst>
              <a:ext uri="{FF2B5EF4-FFF2-40B4-BE49-F238E27FC236}">
                <a16:creationId xmlns:a16="http://schemas.microsoft.com/office/drawing/2014/main" id="{FC8C8F69-44FC-2ED4-9D2E-3D12C0F189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4970" y="3017520"/>
            <a:ext cx="6115050" cy="4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computer screen shot of a boat&#10;&#10;Description automatically generated">
            <a:extLst>
              <a:ext uri="{FF2B5EF4-FFF2-40B4-BE49-F238E27FC236}">
                <a16:creationId xmlns:a16="http://schemas.microsoft.com/office/drawing/2014/main" id="{33E63970-FDCE-D5EF-6AAE-FC91B4729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 t="12852" r="21250"/>
          <a:stretch/>
        </p:blipFill>
        <p:spPr>
          <a:xfrm>
            <a:off x="960094" y="3405517"/>
            <a:ext cx="4202922" cy="3209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5717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D9B5B3D-0DE7-A8AF-938D-A8B8809DF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t="19833" r="19173" b="9669"/>
          <a:stretch/>
        </p:blipFill>
        <p:spPr>
          <a:xfrm>
            <a:off x="388620" y="0"/>
            <a:ext cx="5198574" cy="316611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341C97B-534B-638E-EDA1-75758FB5A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t="12186" r="18582"/>
          <a:stretch/>
        </p:blipFill>
        <p:spPr>
          <a:xfrm>
            <a:off x="6719375" y="101074"/>
            <a:ext cx="4889695" cy="355946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B88B511-6DE0-8382-A5BE-2D93CB6819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t="32558" r="19664" b="14849"/>
          <a:stretch/>
        </p:blipFill>
        <p:spPr>
          <a:xfrm>
            <a:off x="388620" y="3429000"/>
            <a:ext cx="4889695" cy="2177485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EEE6583-A0F2-6732-8C5F-AF5F861C50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t="16374" r="18989"/>
          <a:stretch/>
        </p:blipFill>
        <p:spPr>
          <a:xfrm>
            <a:off x="6913687" y="4038830"/>
            <a:ext cx="3874835" cy="27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85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1286</Words>
  <Application>Microsoft Office PowerPoint</Application>
  <PresentationFormat>Widescreen</PresentationFormat>
  <Paragraphs>233</Paragraphs>
  <Slides>65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Amasis MT Pro</vt:lpstr>
      <vt:lpstr>Arial</vt:lpstr>
      <vt:lpstr>Calibri</vt:lpstr>
      <vt:lpstr>Calibri Light</vt:lpstr>
      <vt:lpstr>Office Theme</vt:lpstr>
      <vt:lpstr>2025 Model Year webinar to start shortly</vt:lpstr>
      <vt:lpstr>AGENDA</vt:lpstr>
      <vt:lpstr>Retail and Wholesale programs </vt:lpstr>
      <vt:lpstr>Retail and Wholesale programs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</vt:lpstr>
      <vt:lpstr>David Clubbs VP of Engineering Model year 2025</vt:lpstr>
      <vt:lpstr>Yamaha F350</vt:lpstr>
      <vt:lpstr>Yamaha F350</vt:lpstr>
      <vt:lpstr>PowerPoint Presentation</vt:lpstr>
      <vt:lpstr>PowerPoint Presentation</vt:lpstr>
      <vt:lpstr>Yamaha F350</vt:lpstr>
      <vt:lpstr>Yamaha F350</vt:lpstr>
      <vt:lpstr>PowerPoint Presentation</vt:lpstr>
      <vt:lpstr>PowerPoint Presentation</vt:lpstr>
      <vt:lpstr>Yamaha F350</vt:lpstr>
      <vt:lpstr>PowerPoint Presentation</vt:lpstr>
      <vt:lpstr>PowerPoint Presentation</vt:lpstr>
      <vt:lpstr>37 – 41 Gyro Change</vt:lpstr>
      <vt:lpstr>30xo SeaKeeper Option</vt:lpstr>
      <vt:lpstr>SEAKEEPER RIDE Active Control</vt:lpstr>
      <vt:lpstr>SEAKEEPER RIDE Active Control</vt:lpstr>
      <vt:lpstr>SEAKEEPER RIDE Active Control</vt:lpstr>
      <vt:lpstr>Siren Remote Monitoring</vt:lpstr>
      <vt:lpstr>GARMIN 9000 series MFD</vt:lpstr>
      <vt:lpstr>GARMIN</vt:lpstr>
      <vt:lpstr>GARMIN - Kraken</vt:lpstr>
      <vt:lpstr>GARMIN - JL</vt:lpstr>
      <vt:lpstr>MyHelm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Upholstery</vt:lpstr>
      <vt:lpstr>Upholstery</vt:lpstr>
      <vt:lpstr>Upholstery</vt:lpstr>
      <vt:lpstr>Upholstery</vt:lpstr>
      <vt:lpstr>Helm updates</vt:lpstr>
      <vt:lpstr>Helm updates</vt:lpstr>
      <vt:lpstr>Helm updates</vt:lpstr>
      <vt:lpstr>Helm updates</vt:lpstr>
      <vt:lpstr>Helm updates</vt:lpstr>
      <vt:lpstr>Helm updates</vt:lpstr>
      <vt:lpstr>Life Aboard </vt:lpstr>
      <vt:lpstr>Life Aboard </vt:lpstr>
      <vt:lpstr>Life Aboard </vt:lpstr>
      <vt:lpstr>Life Aboard</vt:lpstr>
      <vt:lpstr>2025 pricing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Buying Program Webinar to start shortly</dc:title>
  <dc:creator>Keith Ammons</dc:creator>
  <cp:lastModifiedBy>Keith Ammons</cp:lastModifiedBy>
  <cp:revision>6</cp:revision>
  <dcterms:created xsi:type="dcterms:W3CDTF">2024-05-14T09:14:31Z</dcterms:created>
  <dcterms:modified xsi:type="dcterms:W3CDTF">2024-05-15T14:44:58Z</dcterms:modified>
</cp:coreProperties>
</file>